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2"/>
  </p:notesMasterIdLst>
  <p:handoutMasterIdLst>
    <p:handoutMasterId r:id="rId63"/>
  </p:handoutMasterIdLst>
  <p:sldIdLst>
    <p:sldId id="1330" r:id="rId5"/>
    <p:sldId id="1543" r:id="rId6"/>
    <p:sldId id="1542" r:id="rId7"/>
    <p:sldId id="1475" r:id="rId8"/>
    <p:sldId id="1329" r:id="rId9"/>
    <p:sldId id="1328" r:id="rId10"/>
    <p:sldId id="1153" r:id="rId11"/>
    <p:sldId id="1531" r:id="rId12"/>
    <p:sldId id="1532" r:id="rId13"/>
    <p:sldId id="1533" r:id="rId14"/>
    <p:sldId id="1534" r:id="rId15"/>
    <p:sldId id="1206" r:id="rId16"/>
    <p:sldId id="1156" r:id="rId17"/>
    <p:sldId id="1207" r:id="rId18"/>
    <p:sldId id="1529" r:id="rId19"/>
    <p:sldId id="1209" r:id="rId20"/>
    <p:sldId id="1210" r:id="rId21"/>
    <p:sldId id="1273" r:id="rId22"/>
    <p:sldId id="1538" r:id="rId23"/>
    <p:sldId id="1173" r:id="rId24"/>
    <p:sldId id="1174" r:id="rId25"/>
    <p:sldId id="1175" r:id="rId26"/>
    <p:sldId id="1527" r:id="rId27"/>
    <p:sldId id="1222" r:id="rId28"/>
    <p:sldId id="1277" r:id="rId29"/>
    <p:sldId id="1165" r:id="rId30"/>
    <p:sldId id="1154" r:id="rId31"/>
    <p:sldId id="1278" r:id="rId32"/>
    <p:sldId id="1279" r:id="rId33"/>
    <p:sldId id="1271" r:id="rId34"/>
    <p:sldId id="1304" r:id="rId35"/>
    <p:sldId id="1468" r:id="rId36"/>
    <p:sldId id="1232" r:id="rId37"/>
    <p:sldId id="1234" r:id="rId38"/>
    <p:sldId id="1476" r:id="rId39"/>
    <p:sldId id="1477" r:id="rId40"/>
    <p:sldId id="1478" r:id="rId41"/>
    <p:sldId id="1258" r:id="rId42"/>
    <p:sldId id="1482" r:id="rId43"/>
    <p:sldId id="1544" r:id="rId44"/>
    <p:sldId id="1485" r:id="rId45"/>
    <p:sldId id="1535" r:id="rId46"/>
    <p:sldId id="1536" r:id="rId47"/>
    <p:sldId id="1537" r:id="rId48"/>
    <p:sldId id="1489" r:id="rId49"/>
    <p:sldId id="1469" r:id="rId50"/>
    <p:sldId id="1483" r:id="rId51"/>
    <p:sldId id="1494" r:id="rId52"/>
    <p:sldId id="1318" r:id="rId53"/>
    <p:sldId id="1539" r:id="rId54"/>
    <p:sldId id="1540" r:id="rId55"/>
    <p:sldId id="1541" r:id="rId56"/>
    <p:sldId id="1517" r:id="rId57"/>
    <p:sldId id="1518" r:id="rId58"/>
    <p:sldId id="1500" r:id="rId59"/>
    <p:sldId id="1501" r:id="rId60"/>
    <p:sldId id="1545" r:id="rId61"/>
  </p:sldIdLst>
  <p:sldSz cx="9144000" cy="6858000" type="letter"/>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9999FF"/>
    <a:srgbClr val="FFCCFF"/>
    <a:srgbClr val="CCFFFF"/>
    <a:srgbClr val="99FFCC"/>
    <a:srgbClr val="FFFF66"/>
    <a:srgbClr val="A50021"/>
    <a:srgbClr val="FFFFCC"/>
    <a:srgbClr val="FFFF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82" autoAdjust="0"/>
    <p:restoredTop sz="86145" autoAdjust="0"/>
  </p:normalViewPr>
  <p:slideViewPr>
    <p:cSldViewPr>
      <p:cViewPr>
        <p:scale>
          <a:sx n="100" d="100"/>
          <a:sy n="100" d="100"/>
        </p:scale>
        <p:origin x="-558" y="-180"/>
      </p:cViewPr>
      <p:guideLst>
        <p:guide orient="horz" pos="2112"/>
        <p:guide pos="2880"/>
      </p:guideLst>
    </p:cSldViewPr>
  </p:slideViewPr>
  <p:notesTextViewPr>
    <p:cViewPr>
      <p:scale>
        <a:sx n="100" d="100"/>
        <a:sy n="100" d="100"/>
      </p:scale>
      <p:origin x="0" y="0"/>
    </p:cViewPr>
  </p:notesTextViewPr>
  <p:sorterViewPr>
    <p:cViewPr>
      <p:scale>
        <a:sx n="128" d="100"/>
        <a:sy n="128" d="100"/>
      </p:scale>
      <p:origin x="0" y="2072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C8DF37-5216-4499-A261-DD9F2D9107C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E4884A4-C0D0-4701-87BE-792709D353A6}">
      <dgm:prSet phldrT="[Text]" custT="1"/>
      <dgm:spPr>
        <a:solidFill>
          <a:srgbClr val="C00000"/>
        </a:solidFill>
      </dgm:spPr>
      <dgm:t>
        <a:bodyPr/>
        <a:lstStyle/>
        <a:p>
          <a:r>
            <a:rPr lang="en-US" sz="1400" b="1" dirty="0" smtClean="0"/>
            <a:t>PLAAFP</a:t>
          </a:r>
          <a:endParaRPr lang="en-US" sz="1100" b="1" dirty="0"/>
        </a:p>
      </dgm:t>
    </dgm:pt>
    <dgm:pt modelId="{0CAC12DE-1D0F-4B37-8666-F898681B6517}" type="parTrans" cxnId="{E291F39C-5E61-40C9-92A4-2DF47D4DB476}">
      <dgm:prSet/>
      <dgm:spPr/>
      <dgm:t>
        <a:bodyPr/>
        <a:lstStyle/>
        <a:p>
          <a:endParaRPr lang="en-US"/>
        </a:p>
      </dgm:t>
    </dgm:pt>
    <dgm:pt modelId="{233B72E3-89E6-440E-A6B5-85C8A6E883D7}" type="sibTrans" cxnId="{E291F39C-5E61-40C9-92A4-2DF47D4DB476}">
      <dgm:prSet/>
      <dgm:spPr/>
      <dgm:t>
        <a:bodyPr/>
        <a:lstStyle/>
        <a:p>
          <a:endParaRPr lang="en-US"/>
        </a:p>
      </dgm:t>
    </dgm:pt>
    <dgm:pt modelId="{854480E9-E9DB-479B-A3F2-67B992A33A3B}">
      <dgm:prSet phldrT="[Text]"/>
      <dgm:spPr/>
      <dgm:t>
        <a:bodyPr/>
        <a:lstStyle/>
        <a:p>
          <a:r>
            <a:rPr lang="en-US" dirty="0" smtClean="0"/>
            <a:t>Present Levels of Academic Achievement and Functional Performance :  Baseline information that gives a starting point.</a:t>
          </a:r>
          <a:endParaRPr lang="en-US" dirty="0"/>
        </a:p>
      </dgm:t>
    </dgm:pt>
    <dgm:pt modelId="{2E3B73CA-B4C2-4F55-A85D-C061735EC659}" type="parTrans" cxnId="{F09E09EE-FD20-498C-84C1-B85C7942B625}">
      <dgm:prSet/>
      <dgm:spPr/>
      <dgm:t>
        <a:bodyPr/>
        <a:lstStyle/>
        <a:p>
          <a:endParaRPr lang="en-US"/>
        </a:p>
      </dgm:t>
    </dgm:pt>
    <dgm:pt modelId="{5A2E74F7-20BD-4BFE-82CA-719CFEA5F59D}" type="sibTrans" cxnId="{F09E09EE-FD20-498C-84C1-B85C7942B625}">
      <dgm:prSet/>
      <dgm:spPr/>
      <dgm:t>
        <a:bodyPr/>
        <a:lstStyle/>
        <a:p>
          <a:endParaRPr lang="en-US"/>
        </a:p>
      </dgm:t>
    </dgm:pt>
    <dgm:pt modelId="{2C0DC3C2-BCD5-4AAA-A056-CF0B52C099A2}">
      <dgm:prSet phldrT="[Text]" custT="1"/>
      <dgm:spPr>
        <a:solidFill>
          <a:srgbClr val="669900"/>
        </a:solidFill>
      </dgm:spPr>
      <dgm:t>
        <a:bodyPr/>
        <a:lstStyle/>
        <a:p>
          <a:r>
            <a:rPr lang="en-US" sz="2000" b="1" dirty="0" smtClean="0"/>
            <a:t>Needs</a:t>
          </a:r>
          <a:endParaRPr lang="en-US" sz="1100" b="1" dirty="0"/>
        </a:p>
      </dgm:t>
    </dgm:pt>
    <dgm:pt modelId="{26C5423E-ACBF-445B-BCF2-8E758D728039}" type="parTrans" cxnId="{5387D271-3E4C-48B5-BA4F-933921037A6E}">
      <dgm:prSet/>
      <dgm:spPr/>
      <dgm:t>
        <a:bodyPr/>
        <a:lstStyle/>
        <a:p>
          <a:endParaRPr lang="en-US"/>
        </a:p>
      </dgm:t>
    </dgm:pt>
    <dgm:pt modelId="{BDA18DF2-8BC8-465B-BDA9-D7A104F67AE4}" type="sibTrans" cxnId="{5387D271-3E4C-48B5-BA4F-933921037A6E}">
      <dgm:prSet/>
      <dgm:spPr/>
      <dgm:t>
        <a:bodyPr/>
        <a:lstStyle/>
        <a:p>
          <a:endParaRPr lang="en-US"/>
        </a:p>
      </dgm:t>
    </dgm:pt>
    <dgm:pt modelId="{1822122C-8B66-4F25-B52A-A719AA548E4D}">
      <dgm:prSet phldrT="[Text]"/>
      <dgm:spPr/>
      <dgm:t>
        <a:bodyPr/>
        <a:lstStyle/>
        <a:p>
          <a:r>
            <a:rPr lang="en-US" dirty="0" smtClean="0"/>
            <a:t>Needs:  Areas of need that must be addressed in the IEP</a:t>
          </a:r>
          <a:endParaRPr lang="en-US" i="1" dirty="0"/>
        </a:p>
      </dgm:t>
    </dgm:pt>
    <dgm:pt modelId="{26885639-9E39-49BE-9187-DEBC08B47CB8}" type="parTrans" cxnId="{D4F996E2-7E04-4E10-914C-6776A12D7ED5}">
      <dgm:prSet/>
      <dgm:spPr/>
      <dgm:t>
        <a:bodyPr/>
        <a:lstStyle/>
        <a:p>
          <a:endParaRPr lang="en-US"/>
        </a:p>
      </dgm:t>
    </dgm:pt>
    <dgm:pt modelId="{50C1A333-E664-4F6A-AD4B-A726BCB7850C}" type="sibTrans" cxnId="{D4F996E2-7E04-4E10-914C-6776A12D7ED5}">
      <dgm:prSet/>
      <dgm:spPr/>
      <dgm:t>
        <a:bodyPr/>
        <a:lstStyle/>
        <a:p>
          <a:endParaRPr lang="en-US"/>
        </a:p>
      </dgm:t>
    </dgm:pt>
    <dgm:pt modelId="{A250AB41-C277-4902-B766-383583689157}">
      <dgm:prSet phldrT="[Text]" custT="1"/>
      <dgm:spPr>
        <a:solidFill>
          <a:srgbClr val="9900CC"/>
        </a:solidFill>
      </dgm:spPr>
      <dgm:t>
        <a:bodyPr/>
        <a:lstStyle/>
        <a:p>
          <a:r>
            <a:rPr lang="en-US" sz="2000" b="1" dirty="0" smtClean="0"/>
            <a:t>Grid</a:t>
          </a:r>
          <a:endParaRPr lang="en-US" sz="1100" b="1" dirty="0"/>
        </a:p>
      </dgm:t>
    </dgm:pt>
    <dgm:pt modelId="{7C4DEC9D-68BE-4CE6-B66B-A8C93C062D24}" type="parTrans" cxnId="{2BD65A53-2007-4F4D-ABF7-D858E689F1D1}">
      <dgm:prSet/>
      <dgm:spPr/>
      <dgm:t>
        <a:bodyPr/>
        <a:lstStyle/>
        <a:p>
          <a:endParaRPr lang="en-US"/>
        </a:p>
      </dgm:t>
    </dgm:pt>
    <dgm:pt modelId="{B6D00DA9-2368-46CE-8DC1-83ABA9537418}" type="sibTrans" cxnId="{2BD65A53-2007-4F4D-ABF7-D858E689F1D1}">
      <dgm:prSet/>
      <dgm:spPr/>
      <dgm:t>
        <a:bodyPr/>
        <a:lstStyle/>
        <a:p>
          <a:endParaRPr lang="en-US"/>
        </a:p>
      </dgm:t>
    </dgm:pt>
    <dgm:pt modelId="{6A88A258-AFDB-4096-A83C-F5145484C89D}">
      <dgm:prSet phldrT="[Text]"/>
      <dgm:spPr/>
      <dgm:t>
        <a:bodyPr/>
        <a:lstStyle/>
        <a:p>
          <a:r>
            <a:rPr lang="en-US" dirty="0" smtClean="0"/>
            <a:t>Grid:  Services or Activities listed in the Transition Grid that will help the student to achieve his/her post-secondary goals</a:t>
          </a:r>
          <a:endParaRPr lang="en-US" dirty="0"/>
        </a:p>
      </dgm:t>
    </dgm:pt>
    <dgm:pt modelId="{08B92B35-01EB-4017-9F75-A8D1721F1DFD}" type="parTrans" cxnId="{4CC7A098-6FF7-44BE-9CBC-1F4D6D61D216}">
      <dgm:prSet/>
      <dgm:spPr/>
      <dgm:t>
        <a:bodyPr/>
        <a:lstStyle/>
        <a:p>
          <a:endParaRPr lang="en-US"/>
        </a:p>
      </dgm:t>
    </dgm:pt>
    <dgm:pt modelId="{435F662B-7FA5-4A4C-B7A3-DE9AE8023493}" type="sibTrans" cxnId="{4CC7A098-6FF7-44BE-9CBC-1F4D6D61D216}">
      <dgm:prSet/>
      <dgm:spPr/>
      <dgm:t>
        <a:bodyPr/>
        <a:lstStyle/>
        <a:p>
          <a:endParaRPr lang="en-US"/>
        </a:p>
      </dgm:t>
    </dgm:pt>
    <dgm:pt modelId="{698798E9-87B3-44F7-8179-E334258474A2}">
      <dgm:prSet custT="1"/>
      <dgm:spPr>
        <a:solidFill>
          <a:srgbClr val="0099FF"/>
        </a:solidFill>
      </dgm:spPr>
      <dgm:t>
        <a:bodyPr/>
        <a:lstStyle/>
        <a:p>
          <a:r>
            <a:rPr lang="en-US" sz="2000" b="1" dirty="0" smtClean="0"/>
            <a:t>MAGs</a:t>
          </a:r>
          <a:endParaRPr lang="en-US" sz="2000" b="1" dirty="0"/>
        </a:p>
      </dgm:t>
    </dgm:pt>
    <dgm:pt modelId="{54F6CD8A-960A-400F-8B2B-3CD1EEB3BC65}" type="parTrans" cxnId="{89721E3C-F911-4AE2-832B-AC36643B4AD1}">
      <dgm:prSet/>
      <dgm:spPr/>
      <dgm:t>
        <a:bodyPr/>
        <a:lstStyle/>
        <a:p>
          <a:endParaRPr lang="en-US"/>
        </a:p>
      </dgm:t>
    </dgm:pt>
    <dgm:pt modelId="{02B182C5-030A-4608-BEE3-B81C8ED40EF9}" type="sibTrans" cxnId="{89721E3C-F911-4AE2-832B-AC36643B4AD1}">
      <dgm:prSet/>
      <dgm:spPr/>
      <dgm:t>
        <a:bodyPr/>
        <a:lstStyle/>
        <a:p>
          <a:endParaRPr lang="en-US"/>
        </a:p>
      </dgm:t>
    </dgm:pt>
    <dgm:pt modelId="{C17B917F-C2EA-4EDD-B51B-18B764741E72}">
      <dgm:prSet/>
      <dgm:spPr/>
      <dgm:t>
        <a:bodyPr/>
        <a:lstStyle/>
        <a:p>
          <a:r>
            <a:rPr lang="en-US" dirty="0" smtClean="0"/>
            <a:t>Measurable Annual Goals:  Specific areas of skill deficits that will be targeted for instruction and monitoring</a:t>
          </a:r>
          <a:endParaRPr lang="en-US" dirty="0"/>
        </a:p>
      </dgm:t>
    </dgm:pt>
    <dgm:pt modelId="{85F97050-8D98-4DF5-9EB0-D4C7CA245E18}" type="parTrans" cxnId="{45011FCF-C5A7-42DB-9640-DCEBCABDD1BF}">
      <dgm:prSet/>
      <dgm:spPr/>
      <dgm:t>
        <a:bodyPr/>
        <a:lstStyle/>
        <a:p>
          <a:endParaRPr lang="en-US"/>
        </a:p>
      </dgm:t>
    </dgm:pt>
    <dgm:pt modelId="{7DEC354F-4B9D-4433-820D-9AA4F15326E9}" type="sibTrans" cxnId="{45011FCF-C5A7-42DB-9640-DCEBCABDD1BF}">
      <dgm:prSet/>
      <dgm:spPr/>
      <dgm:t>
        <a:bodyPr/>
        <a:lstStyle/>
        <a:p>
          <a:endParaRPr lang="en-US"/>
        </a:p>
      </dgm:t>
    </dgm:pt>
    <dgm:pt modelId="{59C786BB-4973-4A9B-ADD3-D6B4122E8EC7}">
      <dgm:prSet custT="1"/>
      <dgm:spPr>
        <a:solidFill>
          <a:srgbClr val="FF3300"/>
        </a:solidFill>
      </dgm:spPr>
      <dgm:t>
        <a:bodyPr/>
        <a:lstStyle/>
        <a:p>
          <a:r>
            <a:rPr lang="en-US" sz="1200" b="1" dirty="0" smtClean="0"/>
            <a:t>Progress Monitoring</a:t>
          </a:r>
          <a:endParaRPr lang="en-US" sz="1200" b="1" dirty="0"/>
        </a:p>
      </dgm:t>
    </dgm:pt>
    <dgm:pt modelId="{2924EB60-58C2-42ED-8677-1A785DB58602}" type="parTrans" cxnId="{406F1892-0F29-444D-9EBF-103786AF6C3B}">
      <dgm:prSet/>
      <dgm:spPr/>
      <dgm:t>
        <a:bodyPr/>
        <a:lstStyle/>
        <a:p>
          <a:endParaRPr lang="en-US"/>
        </a:p>
      </dgm:t>
    </dgm:pt>
    <dgm:pt modelId="{FCFE7A86-5B12-4D24-9163-F8EEF09D3FED}" type="sibTrans" cxnId="{406F1892-0F29-444D-9EBF-103786AF6C3B}">
      <dgm:prSet/>
      <dgm:spPr/>
      <dgm:t>
        <a:bodyPr/>
        <a:lstStyle/>
        <a:p>
          <a:endParaRPr lang="en-US"/>
        </a:p>
      </dgm:t>
    </dgm:pt>
    <dgm:pt modelId="{0022F44C-A86C-42E2-A883-B508E51E6A9D}">
      <dgm:prSet/>
      <dgm:spPr/>
      <dgm:t>
        <a:bodyPr/>
        <a:lstStyle/>
        <a:p>
          <a:r>
            <a:rPr lang="en-US" dirty="0" smtClean="0"/>
            <a:t>Progress Monitoring:  How, and how often, we will monitor the skill to ensure that student is on track to achieve the goal.</a:t>
          </a:r>
          <a:endParaRPr lang="en-US" dirty="0"/>
        </a:p>
      </dgm:t>
    </dgm:pt>
    <dgm:pt modelId="{497F8C99-C7E4-40F7-82A0-053C45F66ABF}" type="parTrans" cxnId="{3AE7C338-BD3F-42C4-B2E1-10DAD3AB8E36}">
      <dgm:prSet/>
      <dgm:spPr/>
      <dgm:t>
        <a:bodyPr/>
        <a:lstStyle/>
        <a:p>
          <a:endParaRPr lang="en-US"/>
        </a:p>
      </dgm:t>
    </dgm:pt>
    <dgm:pt modelId="{BE25132C-9566-42F9-BDD6-F3C4A9C1D36D}" type="sibTrans" cxnId="{3AE7C338-BD3F-42C4-B2E1-10DAD3AB8E36}">
      <dgm:prSet/>
      <dgm:spPr/>
      <dgm:t>
        <a:bodyPr/>
        <a:lstStyle/>
        <a:p>
          <a:endParaRPr lang="en-US"/>
        </a:p>
      </dgm:t>
    </dgm:pt>
    <dgm:pt modelId="{09228193-3812-46B9-8E88-1D66FFCE77D4}" type="pres">
      <dgm:prSet presAssocID="{E3C8DF37-5216-4499-A261-DD9F2D9107C9}" presName="linearFlow" presStyleCnt="0">
        <dgm:presLayoutVars>
          <dgm:dir/>
          <dgm:animLvl val="lvl"/>
          <dgm:resizeHandles val="exact"/>
        </dgm:presLayoutVars>
      </dgm:prSet>
      <dgm:spPr/>
      <dgm:t>
        <a:bodyPr/>
        <a:lstStyle/>
        <a:p>
          <a:endParaRPr lang="en-US"/>
        </a:p>
      </dgm:t>
    </dgm:pt>
    <dgm:pt modelId="{9E7D4237-E39B-48E0-8625-B24FD225FE7D}" type="pres">
      <dgm:prSet presAssocID="{DE4884A4-C0D0-4701-87BE-792709D353A6}" presName="composite" presStyleCnt="0"/>
      <dgm:spPr/>
    </dgm:pt>
    <dgm:pt modelId="{CBDBE7FC-C422-4C0E-BD99-B3766623FDAA}" type="pres">
      <dgm:prSet presAssocID="{DE4884A4-C0D0-4701-87BE-792709D353A6}" presName="parentText" presStyleLbl="alignNode1" presStyleIdx="0" presStyleCnt="5">
        <dgm:presLayoutVars>
          <dgm:chMax val="1"/>
          <dgm:bulletEnabled val="1"/>
        </dgm:presLayoutVars>
      </dgm:prSet>
      <dgm:spPr/>
      <dgm:t>
        <a:bodyPr/>
        <a:lstStyle/>
        <a:p>
          <a:endParaRPr lang="en-US"/>
        </a:p>
      </dgm:t>
    </dgm:pt>
    <dgm:pt modelId="{ABF03608-E367-4FCD-8448-1D14509CA36B}" type="pres">
      <dgm:prSet presAssocID="{DE4884A4-C0D0-4701-87BE-792709D353A6}" presName="descendantText" presStyleLbl="alignAcc1" presStyleIdx="0" presStyleCnt="5">
        <dgm:presLayoutVars>
          <dgm:bulletEnabled val="1"/>
        </dgm:presLayoutVars>
      </dgm:prSet>
      <dgm:spPr/>
      <dgm:t>
        <a:bodyPr/>
        <a:lstStyle/>
        <a:p>
          <a:endParaRPr lang="en-US"/>
        </a:p>
      </dgm:t>
    </dgm:pt>
    <dgm:pt modelId="{9F07BD10-377C-48BA-A94F-6C5EB4CE7CA1}" type="pres">
      <dgm:prSet presAssocID="{233B72E3-89E6-440E-A6B5-85C8A6E883D7}" presName="sp" presStyleCnt="0"/>
      <dgm:spPr/>
    </dgm:pt>
    <dgm:pt modelId="{498B3303-0EAE-450A-83BB-797BBF67AC6A}" type="pres">
      <dgm:prSet presAssocID="{2C0DC3C2-BCD5-4AAA-A056-CF0B52C099A2}" presName="composite" presStyleCnt="0"/>
      <dgm:spPr/>
    </dgm:pt>
    <dgm:pt modelId="{288ABBFF-1E34-4D2A-B2D0-88D6BE013562}" type="pres">
      <dgm:prSet presAssocID="{2C0DC3C2-BCD5-4AAA-A056-CF0B52C099A2}" presName="parentText" presStyleLbl="alignNode1" presStyleIdx="1" presStyleCnt="5">
        <dgm:presLayoutVars>
          <dgm:chMax val="1"/>
          <dgm:bulletEnabled val="1"/>
        </dgm:presLayoutVars>
      </dgm:prSet>
      <dgm:spPr/>
      <dgm:t>
        <a:bodyPr/>
        <a:lstStyle/>
        <a:p>
          <a:endParaRPr lang="en-US"/>
        </a:p>
      </dgm:t>
    </dgm:pt>
    <dgm:pt modelId="{803F5356-B81B-4209-8A97-740AD96A705C}" type="pres">
      <dgm:prSet presAssocID="{2C0DC3C2-BCD5-4AAA-A056-CF0B52C099A2}" presName="descendantText" presStyleLbl="alignAcc1" presStyleIdx="1" presStyleCnt="5">
        <dgm:presLayoutVars>
          <dgm:bulletEnabled val="1"/>
        </dgm:presLayoutVars>
      </dgm:prSet>
      <dgm:spPr/>
      <dgm:t>
        <a:bodyPr/>
        <a:lstStyle/>
        <a:p>
          <a:endParaRPr lang="en-US"/>
        </a:p>
      </dgm:t>
    </dgm:pt>
    <dgm:pt modelId="{7A5211DC-6A40-4BA5-96A6-270EE485DB73}" type="pres">
      <dgm:prSet presAssocID="{BDA18DF2-8BC8-465B-BDA9-D7A104F67AE4}" presName="sp" presStyleCnt="0"/>
      <dgm:spPr/>
    </dgm:pt>
    <dgm:pt modelId="{C0F20970-4E4B-4127-8753-9CF0679C1D13}" type="pres">
      <dgm:prSet presAssocID="{A250AB41-C277-4902-B766-383583689157}" presName="composite" presStyleCnt="0"/>
      <dgm:spPr/>
    </dgm:pt>
    <dgm:pt modelId="{9F56DBE6-D63A-4998-B428-836FE5059739}" type="pres">
      <dgm:prSet presAssocID="{A250AB41-C277-4902-B766-383583689157}" presName="parentText" presStyleLbl="alignNode1" presStyleIdx="2" presStyleCnt="5">
        <dgm:presLayoutVars>
          <dgm:chMax val="1"/>
          <dgm:bulletEnabled val="1"/>
        </dgm:presLayoutVars>
      </dgm:prSet>
      <dgm:spPr/>
      <dgm:t>
        <a:bodyPr/>
        <a:lstStyle/>
        <a:p>
          <a:endParaRPr lang="en-US"/>
        </a:p>
      </dgm:t>
    </dgm:pt>
    <dgm:pt modelId="{E7840639-2C35-41D1-8A2A-A0F211D85B94}" type="pres">
      <dgm:prSet presAssocID="{A250AB41-C277-4902-B766-383583689157}" presName="descendantText" presStyleLbl="alignAcc1" presStyleIdx="2" presStyleCnt="5">
        <dgm:presLayoutVars>
          <dgm:bulletEnabled val="1"/>
        </dgm:presLayoutVars>
      </dgm:prSet>
      <dgm:spPr/>
      <dgm:t>
        <a:bodyPr/>
        <a:lstStyle/>
        <a:p>
          <a:endParaRPr lang="en-US"/>
        </a:p>
      </dgm:t>
    </dgm:pt>
    <dgm:pt modelId="{DB69842F-E920-4937-A494-794A0BB0A8D1}" type="pres">
      <dgm:prSet presAssocID="{B6D00DA9-2368-46CE-8DC1-83ABA9537418}" presName="sp" presStyleCnt="0"/>
      <dgm:spPr/>
    </dgm:pt>
    <dgm:pt modelId="{26F24177-2181-4D53-8A57-94A958217C5D}" type="pres">
      <dgm:prSet presAssocID="{698798E9-87B3-44F7-8179-E334258474A2}" presName="composite" presStyleCnt="0"/>
      <dgm:spPr/>
    </dgm:pt>
    <dgm:pt modelId="{C0CD997A-58F3-49F7-9DC1-4825E6EFB4F4}" type="pres">
      <dgm:prSet presAssocID="{698798E9-87B3-44F7-8179-E334258474A2}" presName="parentText" presStyleLbl="alignNode1" presStyleIdx="3" presStyleCnt="5">
        <dgm:presLayoutVars>
          <dgm:chMax val="1"/>
          <dgm:bulletEnabled val="1"/>
        </dgm:presLayoutVars>
      </dgm:prSet>
      <dgm:spPr/>
      <dgm:t>
        <a:bodyPr/>
        <a:lstStyle/>
        <a:p>
          <a:endParaRPr lang="en-US"/>
        </a:p>
      </dgm:t>
    </dgm:pt>
    <dgm:pt modelId="{9D935A50-BEDD-4BA4-84DD-7F375B8F4CCA}" type="pres">
      <dgm:prSet presAssocID="{698798E9-87B3-44F7-8179-E334258474A2}" presName="descendantText" presStyleLbl="alignAcc1" presStyleIdx="3" presStyleCnt="5">
        <dgm:presLayoutVars>
          <dgm:bulletEnabled val="1"/>
        </dgm:presLayoutVars>
      </dgm:prSet>
      <dgm:spPr/>
      <dgm:t>
        <a:bodyPr/>
        <a:lstStyle/>
        <a:p>
          <a:endParaRPr lang="en-US"/>
        </a:p>
      </dgm:t>
    </dgm:pt>
    <dgm:pt modelId="{E6F2B2E1-0725-46A8-A7B0-09DF6732981A}" type="pres">
      <dgm:prSet presAssocID="{02B182C5-030A-4608-BEE3-B81C8ED40EF9}" presName="sp" presStyleCnt="0"/>
      <dgm:spPr/>
    </dgm:pt>
    <dgm:pt modelId="{E698135C-97B0-4959-AD33-AE5AE6D35F48}" type="pres">
      <dgm:prSet presAssocID="{59C786BB-4973-4A9B-ADD3-D6B4122E8EC7}" presName="composite" presStyleCnt="0"/>
      <dgm:spPr/>
    </dgm:pt>
    <dgm:pt modelId="{0E6BD270-59AB-42BC-9210-F75BF1EDD955}" type="pres">
      <dgm:prSet presAssocID="{59C786BB-4973-4A9B-ADD3-D6B4122E8EC7}" presName="parentText" presStyleLbl="alignNode1" presStyleIdx="4" presStyleCnt="5">
        <dgm:presLayoutVars>
          <dgm:chMax val="1"/>
          <dgm:bulletEnabled val="1"/>
        </dgm:presLayoutVars>
      </dgm:prSet>
      <dgm:spPr/>
      <dgm:t>
        <a:bodyPr/>
        <a:lstStyle/>
        <a:p>
          <a:endParaRPr lang="en-US"/>
        </a:p>
      </dgm:t>
    </dgm:pt>
    <dgm:pt modelId="{5A929F96-FC72-4B58-83AD-42B019A66F7C}" type="pres">
      <dgm:prSet presAssocID="{59C786BB-4973-4A9B-ADD3-D6B4122E8EC7}" presName="descendantText" presStyleLbl="alignAcc1" presStyleIdx="4" presStyleCnt="5">
        <dgm:presLayoutVars>
          <dgm:bulletEnabled val="1"/>
        </dgm:presLayoutVars>
      </dgm:prSet>
      <dgm:spPr/>
      <dgm:t>
        <a:bodyPr/>
        <a:lstStyle/>
        <a:p>
          <a:endParaRPr lang="en-US"/>
        </a:p>
      </dgm:t>
    </dgm:pt>
  </dgm:ptLst>
  <dgm:cxnLst>
    <dgm:cxn modelId="{D4F996E2-7E04-4E10-914C-6776A12D7ED5}" srcId="{2C0DC3C2-BCD5-4AAA-A056-CF0B52C099A2}" destId="{1822122C-8B66-4F25-B52A-A719AA548E4D}" srcOrd="0" destOrd="0" parTransId="{26885639-9E39-49BE-9187-DEBC08B47CB8}" sibTransId="{50C1A333-E664-4F6A-AD4B-A726BCB7850C}"/>
    <dgm:cxn modelId="{89721E3C-F911-4AE2-832B-AC36643B4AD1}" srcId="{E3C8DF37-5216-4499-A261-DD9F2D9107C9}" destId="{698798E9-87B3-44F7-8179-E334258474A2}" srcOrd="3" destOrd="0" parTransId="{54F6CD8A-960A-400F-8B2B-3CD1EEB3BC65}" sibTransId="{02B182C5-030A-4608-BEE3-B81C8ED40EF9}"/>
    <dgm:cxn modelId="{F09E09EE-FD20-498C-84C1-B85C7942B625}" srcId="{DE4884A4-C0D0-4701-87BE-792709D353A6}" destId="{854480E9-E9DB-479B-A3F2-67B992A33A3B}" srcOrd="0" destOrd="0" parTransId="{2E3B73CA-B4C2-4F55-A85D-C061735EC659}" sibTransId="{5A2E74F7-20BD-4BFE-82CA-719CFEA5F59D}"/>
    <dgm:cxn modelId="{2712CD38-B387-4B23-BDC3-95AAC2A07F4A}" type="presOf" srcId="{59C786BB-4973-4A9B-ADD3-D6B4122E8EC7}" destId="{0E6BD270-59AB-42BC-9210-F75BF1EDD955}" srcOrd="0" destOrd="0" presId="urn:microsoft.com/office/officeart/2005/8/layout/chevron2"/>
    <dgm:cxn modelId="{2DF495A4-5D18-4D45-A81C-A100DA0AD087}" type="presOf" srcId="{0022F44C-A86C-42E2-A883-B508E51E6A9D}" destId="{5A929F96-FC72-4B58-83AD-42B019A66F7C}" srcOrd="0" destOrd="0" presId="urn:microsoft.com/office/officeart/2005/8/layout/chevron2"/>
    <dgm:cxn modelId="{60FF73F7-B2CF-4520-9A6F-28846C48DF73}" type="presOf" srcId="{DE4884A4-C0D0-4701-87BE-792709D353A6}" destId="{CBDBE7FC-C422-4C0E-BD99-B3766623FDAA}" srcOrd="0" destOrd="0" presId="urn:microsoft.com/office/officeart/2005/8/layout/chevron2"/>
    <dgm:cxn modelId="{2088085B-1EEF-4304-9F4D-DD3FF85518AA}" type="presOf" srcId="{6A88A258-AFDB-4096-A83C-F5145484C89D}" destId="{E7840639-2C35-41D1-8A2A-A0F211D85B94}" srcOrd="0" destOrd="0" presId="urn:microsoft.com/office/officeart/2005/8/layout/chevron2"/>
    <dgm:cxn modelId="{01CE2304-D781-458B-8E8C-37B9F1246180}" type="presOf" srcId="{698798E9-87B3-44F7-8179-E334258474A2}" destId="{C0CD997A-58F3-49F7-9DC1-4825E6EFB4F4}" srcOrd="0" destOrd="0" presId="urn:microsoft.com/office/officeart/2005/8/layout/chevron2"/>
    <dgm:cxn modelId="{4CC7A098-6FF7-44BE-9CBC-1F4D6D61D216}" srcId="{A250AB41-C277-4902-B766-383583689157}" destId="{6A88A258-AFDB-4096-A83C-F5145484C89D}" srcOrd="0" destOrd="0" parTransId="{08B92B35-01EB-4017-9F75-A8D1721F1DFD}" sibTransId="{435F662B-7FA5-4A4C-B7A3-DE9AE8023493}"/>
    <dgm:cxn modelId="{814D535F-5B71-465F-AA42-0DFE1224DE87}" type="presOf" srcId="{A250AB41-C277-4902-B766-383583689157}" destId="{9F56DBE6-D63A-4998-B428-836FE5059739}" srcOrd="0" destOrd="0" presId="urn:microsoft.com/office/officeart/2005/8/layout/chevron2"/>
    <dgm:cxn modelId="{45011FCF-C5A7-42DB-9640-DCEBCABDD1BF}" srcId="{698798E9-87B3-44F7-8179-E334258474A2}" destId="{C17B917F-C2EA-4EDD-B51B-18B764741E72}" srcOrd="0" destOrd="0" parTransId="{85F97050-8D98-4DF5-9EB0-D4C7CA245E18}" sibTransId="{7DEC354F-4B9D-4433-820D-9AA4F15326E9}"/>
    <dgm:cxn modelId="{2BD65A53-2007-4F4D-ABF7-D858E689F1D1}" srcId="{E3C8DF37-5216-4499-A261-DD9F2D9107C9}" destId="{A250AB41-C277-4902-B766-383583689157}" srcOrd="2" destOrd="0" parTransId="{7C4DEC9D-68BE-4CE6-B66B-A8C93C062D24}" sibTransId="{B6D00DA9-2368-46CE-8DC1-83ABA9537418}"/>
    <dgm:cxn modelId="{63C43D1E-2D9F-4B80-81D3-53C3E5E02C4D}" type="presOf" srcId="{854480E9-E9DB-479B-A3F2-67B992A33A3B}" destId="{ABF03608-E367-4FCD-8448-1D14509CA36B}" srcOrd="0" destOrd="0" presId="urn:microsoft.com/office/officeart/2005/8/layout/chevron2"/>
    <dgm:cxn modelId="{0E15F928-513E-4DA4-8F76-269990F479E1}" type="presOf" srcId="{C17B917F-C2EA-4EDD-B51B-18B764741E72}" destId="{9D935A50-BEDD-4BA4-84DD-7F375B8F4CCA}" srcOrd="0" destOrd="0" presId="urn:microsoft.com/office/officeart/2005/8/layout/chevron2"/>
    <dgm:cxn modelId="{406F1892-0F29-444D-9EBF-103786AF6C3B}" srcId="{E3C8DF37-5216-4499-A261-DD9F2D9107C9}" destId="{59C786BB-4973-4A9B-ADD3-D6B4122E8EC7}" srcOrd="4" destOrd="0" parTransId="{2924EB60-58C2-42ED-8677-1A785DB58602}" sibTransId="{FCFE7A86-5B12-4D24-9163-F8EEF09D3FED}"/>
    <dgm:cxn modelId="{E291F39C-5E61-40C9-92A4-2DF47D4DB476}" srcId="{E3C8DF37-5216-4499-A261-DD9F2D9107C9}" destId="{DE4884A4-C0D0-4701-87BE-792709D353A6}" srcOrd="0" destOrd="0" parTransId="{0CAC12DE-1D0F-4B37-8666-F898681B6517}" sibTransId="{233B72E3-89E6-440E-A6B5-85C8A6E883D7}"/>
    <dgm:cxn modelId="{CA7DEE25-C90D-447A-A8AB-8C0FE0EBBCB5}" type="presOf" srcId="{E3C8DF37-5216-4499-A261-DD9F2D9107C9}" destId="{09228193-3812-46B9-8E88-1D66FFCE77D4}" srcOrd="0" destOrd="0" presId="urn:microsoft.com/office/officeart/2005/8/layout/chevron2"/>
    <dgm:cxn modelId="{3AE7C338-BD3F-42C4-B2E1-10DAD3AB8E36}" srcId="{59C786BB-4973-4A9B-ADD3-D6B4122E8EC7}" destId="{0022F44C-A86C-42E2-A883-B508E51E6A9D}" srcOrd="0" destOrd="0" parTransId="{497F8C99-C7E4-40F7-82A0-053C45F66ABF}" sibTransId="{BE25132C-9566-42F9-BDD6-F3C4A9C1D36D}"/>
    <dgm:cxn modelId="{A1C164C6-65BD-4641-A078-37E6E7BDD5F1}" type="presOf" srcId="{1822122C-8B66-4F25-B52A-A719AA548E4D}" destId="{803F5356-B81B-4209-8A97-740AD96A705C}" srcOrd="0" destOrd="0" presId="urn:microsoft.com/office/officeart/2005/8/layout/chevron2"/>
    <dgm:cxn modelId="{E5D43ECC-90D2-4957-B1E4-A4E6E9CD0B0A}" type="presOf" srcId="{2C0DC3C2-BCD5-4AAA-A056-CF0B52C099A2}" destId="{288ABBFF-1E34-4D2A-B2D0-88D6BE013562}" srcOrd="0" destOrd="0" presId="urn:microsoft.com/office/officeart/2005/8/layout/chevron2"/>
    <dgm:cxn modelId="{5387D271-3E4C-48B5-BA4F-933921037A6E}" srcId="{E3C8DF37-5216-4499-A261-DD9F2D9107C9}" destId="{2C0DC3C2-BCD5-4AAA-A056-CF0B52C099A2}" srcOrd="1" destOrd="0" parTransId="{26C5423E-ACBF-445B-BCF2-8E758D728039}" sibTransId="{BDA18DF2-8BC8-465B-BDA9-D7A104F67AE4}"/>
    <dgm:cxn modelId="{0EAAF3BE-A156-49E8-9A86-6470525505F3}" type="presParOf" srcId="{09228193-3812-46B9-8E88-1D66FFCE77D4}" destId="{9E7D4237-E39B-48E0-8625-B24FD225FE7D}" srcOrd="0" destOrd="0" presId="urn:microsoft.com/office/officeart/2005/8/layout/chevron2"/>
    <dgm:cxn modelId="{0C056DEC-E42F-419A-BE26-CB121AAA403D}" type="presParOf" srcId="{9E7D4237-E39B-48E0-8625-B24FD225FE7D}" destId="{CBDBE7FC-C422-4C0E-BD99-B3766623FDAA}" srcOrd="0" destOrd="0" presId="urn:microsoft.com/office/officeart/2005/8/layout/chevron2"/>
    <dgm:cxn modelId="{B98E1FFF-3D67-4944-8EB7-AF81D70235C4}" type="presParOf" srcId="{9E7D4237-E39B-48E0-8625-B24FD225FE7D}" destId="{ABF03608-E367-4FCD-8448-1D14509CA36B}" srcOrd="1" destOrd="0" presId="urn:microsoft.com/office/officeart/2005/8/layout/chevron2"/>
    <dgm:cxn modelId="{373A1806-719D-498C-B0E8-EEE53B634DB8}" type="presParOf" srcId="{09228193-3812-46B9-8E88-1D66FFCE77D4}" destId="{9F07BD10-377C-48BA-A94F-6C5EB4CE7CA1}" srcOrd="1" destOrd="0" presId="urn:microsoft.com/office/officeart/2005/8/layout/chevron2"/>
    <dgm:cxn modelId="{5A62C5FC-9148-4E6C-A7F0-1776E6F54FA0}" type="presParOf" srcId="{09228193-3812-46B9-8E88-1D66FFCE77D4}" destId="{498B3303-0EAE-450A-83BB-797BBF67AC6A}" srcOrd="2" destOrd="0" presId="urn:microsoft.com/office/officeart/2005/8/layout/chevron2"/>
    <dgm:cxn modelId="{1359BE10-E436-4C53-A942-06DFA4D1FC25}" type="presParOf" srcId="{498B3303-0EAE-450A-83BB-797BBF67AC6A}" destId="{288ABBFF-1E34-4D2A-B2D0-88D6BE013562}" srcOrd="0" destOrd="0" presId="urn:microsoft.com/office/officeart/2005/8/layout/chevron2"/>
    <dgm:cxn modelId="{8C689161-3E4A-4F40-AF01-879337FF1BBC}" type="presParOf" srcId="{498B3303-0EAE-450A-83BB-797BBF67AC6A}" destId="{803F5356-B81B-4209-8A97-740AD96A705C}" srcOrd="1" destOrd="0" presId="urn:microsoft.com/office/officeart/2005/8/layout/chevron2"/>
    <dgm:cxn modelId="{C4BBBA00-913D-44F2-B6D3-759152FA1EA2}" type="presParOf" srcId="{09228193-3812-46B9-8E88-1D66FFCE77D4}" destId="{7A5211DC-6A40-4BA5-96A6-270EE485DB73}" srcOrd="3" destOrd="0" presId="urn:microsoft.com/office/officeart/2005/8/layout/chevron2"/>
    <dgm:cxn modelId="{0C2AA08A-13BE-414B-8510-DD82432803D1}" type="presParOf" srcId="{09228193-3812-46B9-8E88-1D66FFCE77D4}" destId="{C0F20970-4E4B-4127-8753-9CF0679C1D13}" srcOrd="4" destOrd="0" presId="urn:microsoft.com/office/officeart/2005/8/layout/chevron2"/>
    <dgm:cxn modelId="{E628DDC2-082A-4AFF-AFC2-941B988B1BF1}" type="presParOf" srcId="{C0F20970-4E4B-4127-8753-9CF0679C1D13}" destId="{9F56DBE6-D63A-4998-B428-836FE5059739}" srcOrd="0" destOrd="0" presId="urn:microsoft.com/office/officeart/2005/8/layout/chevron2"/>
    <dgm:cxn modelId="{0A370FE0-CD1C-4E88-A989-D34C3285B1C4}" type="presParOf" srcId="{C0F20970-4E4B-4127-8753-9CF0679C1D13}" destId="{E7840639-2C35-41D1-8A2A-A0F211D85B94}" srcOrd="1" destOrd="0" presId="urn:microsoft.com/office/officeart/2005/8/layout/chevron2"/>
    <dgm:cxn modelId="{2CD64E7D-1D72-475E-B80F-C1359F4E7210}" type="presParOf" srcId="{09228193-3812-46B9-8E88-1D66FFCE77D4}" destId="{DB69842F-E920-4937-A494-794A0BB0A8D1}" srcOrd="5" destOrd="0" presId="urn:microsoft.com/office/officeart/2005/8/layout/chevron2"/>
    <dgm:cxn modelId="{331656FF-9F7F-4858-81D9-8AD401BCD2BF}" type="presParOf" srcId="{09228193-3812-46B9-8E88-1D66FFCE77D4}" destId="{26F24177-2181-4D53-8A57-94A958217C5D}" srcOrd="6" destOrd="0" presId="urn:microsoft.com/office/officeart/2005/8/layout/chevron2"/>
    <dgm:cxn modelId="{878AA957-FA7A-4BE9-BAC7-B94A18484CA5}" type="presParOf" srcId="{26F24177-2181-4D53-8A57-94A958217C5D}" destId="{C0CD997A-58F3-49F7-9DC1-4825E6EFB4F4}" srcOrd="0" destOrd="0" presId="urn:microsoft.com/office/officeart/2005/8/layout/chevron2"/>
    <dgm:cxn modelId="{F607690A-905A-486A-AD93-530EAC3CD6E6}" type="presParOf" srcId="{26F24177-2181-4D53-8A57-94A958217C5D}" destId="{9D935A50-BEDD-4BA4-84DD-7F375B8F4CCA}" srcOrd="1" destOrd="0" presId="urn:microsoft.com/office/officeart/2005/8/layout/chevron2"/>
    <dgm:cxn modelId="{E9FA88C1-8DBC-4A2A-8554-266A7E1ADB21}" type="presParOf" srcId="{09228193-3812-46B9-8E88-1D66FFCE77D4}" destId="{E6F2B2E1-0725-46A8-A7B0-09DF6732981A}" srcOrd="7" destOrd="0" presId="urn:microsoft.com/office/officeart/2005/8/layout/chevron2"/>
    <dgm:cxn modelId="{C1051C93-9008-406F-A2B8-D133083D8114}" type="presParOf" srcId="{09228193-3812-46B9-8E88-1D66FFCE77D4}" destId="{E698135C-97B0-4959-AD33-AE5AE6D35F48}" srcOrd="8" destOrd="0" presId="urn:microsoft.com/office/officeart/2005/8/layout/chevron2"/>
    <dgm:cxn modelId="{5FA280C2-5562-43E9-83E4-C1D8919DA926}" type="presParOf" srcId="{E698135C-97B0-4959-AD33-AE5AE6D35F48}" destId="{0E6BD270-59AB-42BC-9210-F75BF1EDD955}" srcOrd="0" destOrd="0" presId="urn:microsoft.com/office/officeart/2005/8/layout/chevron2"/>
    <dgm:cxn modelId="{1DFF6CD6-AF58-46BD-B75E-2DA8D3585E63}" type="presParOf" srcId="{E698135C-97B0-4959-AD33-AE5AE6D35F48}" destId="{5A929F96-FC72-4B58-83AD-42B019A66F7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DFCB48-426C-496D-96E4-61FB08115CC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7E06F888-EB39-42A0-A899-C654F31467ED}">
      <dgm:prSet phldrT="[Text]" custT="1"/>
      <dgm:spPr>
        <a:solidFill>
          <a:srgbClr val="C00000"/>
        </a:solidFill>
      </dgm:spPr>
      <dgm:t>
        <a:bodyPr/>
        <a:lstStyle/>
        <a:p>
          <a:r>
            <a:rPr lang="en-US" sz="1600" b="1" dirty="0" smtClean="0"/>
            <a:t>PLAAFP</a:t>
          </a:r>
          <a:endParaRPr lang="en-US" sz="1000" b="1" dirty="0"/>
        </a:p>
      </dgm:t>
    </dgm:pt>
    <dgm:pt modelId="{85A45D8F-01E0-4D35-96FA-FD8B81176720}" type="parTrans" cxnId="{97C0D762-8557-43BE-AE91-E217194F357E}">
      <dgm:prSet/>
      <dgm:spPr/>
      <dgm:t>
        <a:bodyPr/>
        <a:lstStyle/>
        <a:p>
          <a:endParaRPr lang="en-US"/>
        </a:p>
      </dgm:t>
    </dgm:pt>
    <dgm:pt modelId="{3636BA01-BA3F-40B2-AE4F-3FAE0A82061B}" type="sibTrans" cxnId="{97C0D762-8557-43BE-AE91-E217194F357E}">
      <dgm:prSet/>
      <dgm:spPr/>
      <dgm:t>
        <a:bodyPr/>
        <a:lstStyle/>
        <a:p>
          <a:endParaRPr lang="en-US"/>
        </a:p>
      </dgm:t>
    </dgm:pt>
    <dgm:pt modelId="{DCA813C8-E84D-451A-8A98-851708CF53A2}">
      <dgm:prSet custT="1"/>
      <dgm:spPr>
        <a:solidFill>
          <a:srgbClr val="00B0F0"/>
        </a:solidFill>
      </dgm:spPr>
      <dgm:t>
        <a:bodyPr/>
        <a:lstStyle/>
        <a:p>
          <a:r>
            <a:rPr lang="en-US" sz="1200" b="1" dirty="0" smtClean="0"/>
            <a:t>Measurable Annual Go</a:t>
          </a:r>
          <a:r>
            <a:rPr lang="en-US" sz="1200" dirty="0" smtClean="0"/>
            <a:t>a</a:t>
          </a:r>
          <a:r>
            <a:rPr lang="en-US" sz="1100" dirty="0" smtClean="0"/>
            <a:t>l</a:t>
          </a:r>
          <a:endParaRPr lang="en-US" sz="1100" dirty="0"/>
        </a:p>
      </dgm:t>
    </dgm:pt>
    <dgm:pt modelId="{DFDB2361-0866-4FC5-A883-C86D72F21E7C}" type="parTrans" cxnId="{1F86602C-E011-433F-9ABF-914CAB5D404C}">
      <dgm:prSet/>
      <dgm:spPr/>
      <dgm:t>
        <a:bodyPr/>
        <a:lstStyle/>
        <a:p>
          <a:endParaRPr lang="en-US"/>
        </a:p>
      </dgm:t>
    </dgm:pt>
    <dgm:pt modelId="{77F6012A-9764-49E4-9193-2B7090601DAE}" type="sibTrans" cxnId="{1F86602C-E011-433F-9ABF-914CAB5D404C}">
      <dgm:prSet/>
      <dgm:spPr/>
      <dgm:t>
        <a:bodyPr/>
        <a:lstStyle/>
        <a:p>
          <a:endParaRPr lang="en-US"/>
        </a:p>
      </dgm:t>
    </dgm:pt>
    <dgm:pt modelId="{7E0E3C84-67E4-43A8-B1B6-4E9B50F6768D}">
      <dgm:prSet custT="1">
        <dgm:style>
          <a:lnRef idx="2">
            <a:schemeClr val="accent1"/>
          </a:lnRef>
          <a:fillRef idx="1">
            <a:schemeClr val="lt1"/>
          </a:fillRef>
          <a:effectRef idx="0">
            <a:schemeClr val="accent1"/>
          </a:effectRef>
          <a:fontRef idx="minor">
            <a:schemeClr val="dk1"/>
          </a:fontRef>
        </dgm:style>
      </dgm:prSet>
      <dgm:spPr/>
      <dgm:t>
        <a:bodyPr/>
        <a:lstStyle/>
        <a:p>
          <a:r>
            <a:rPr lang="en-US" sz="2000" dirty="0" smtClean="0"/>
            <a:t>Now scoring Basic on 4Sight Math.  Errors in Algebraic equations. Currently scores 13 correct on Algebra Foundations  probes.</a:t>
          </a:r>
          <a:endParaRPr lang="en-US" sz="1800" dirty="0"/>
        </a:p>
      </dgm:t>
    </dgm:pt>
    <dgm:pt modelId="{1F0C71C2-F1D9-4F99-B1EA-DFEAEAD86351}" type="parTrans" cxnId="{141F82CA-ED60-4B6F-9A41-87279A4BB663}">
      <dgm:prSet/>
      <dgm:spPr/>
      <dgm:t>
        <a:bodyPr/>
        <a:lstStyle/>
        <a:p>
          <a:endParaRPr lang="en-US"/>
        </a:p>
      </dgm:t>
    </dgm:pt>
    <dgm:pt modelId="{67FB570B-F6F9-4B9C-B397-2250D47ED39B}" type="sibTrans" cxnId="{141F82CA-ED60-4B6F-9A41-87279A4BB663}">
      <dgm:prSet/>
      <dgm:spPr/>
      <dgm:t>
        <a:bodyPr/>
        <a:lstStyle/>
        <a:p>
          <a:endParaRPr lang="en-US"/>
        </a:p>
      </dgm:t>
    </dgm:pt>
    <dgm:pt modelId="{3B1296BD-CC59-4C73-B1D3-10FAB55519F3}">
      <dgm:prSet phldrT="[Text]" custT="1"/>
      <dgm:spPr>
        <a:solidFill>
          <a:srgbClr val="9900CC"/>
        </a:solidFill>
      </dgm:spPr>
      <dgm:t>
        <a:bodyPr/>
        <a:lstStyle/>
        <a:p>
          <a:r>
            <a:rPr lang="en-US" sz="2000" b="1" dirty="0" smtClean="0"/>
            <a:t>GRID</a:t>
          </a:r>
          <a:endParaRPr lang="en-US" sz="1000" b="1" dirty="0"/>
        </a:p>
      </dgm:t>
    </dgm:pt>
    <dgm:pt modelId="{885F53F7-2CD5-46F1-8A58-E92679600F5D}" type="parTrans" cxnId="{8B14470A-C8B7-4FF4-B2F1-58E2A01D8229}">
      <dgm:prSet/>
      <dgm:spPr/>
      <dgm:t>
        <a:bodyPr/>
        <a:lstStyle/>
        <a:p>
          <a:endParaRPr lang="en-US"/>
        </a:p>
      </dgm:t>
    </dgm:pt>
    <dgm:pt modelId="{6435FAF4-367A-4509-94E3-A3BF0470FDD2}" type="sibTrans" cxnId="{8B14470A-C8B7-4FF4-B2F1-58E2A01D8229}">
      <dgm:prSet/>
      <dgm:spPr/>
      <dgm:t>
        <a:bodyPr/>
        <a:lstStyle/>
        <a:p>
          <a:endParaRPr lang="en-US"/>
        </a:p>
      </dgm:t>
    </dgm:pt>
    <dgm:pt modelId="{10C1607E-2725-4E6F-A76F-977A3925D6A7}">
      <dgm:prSet custT="1">
        <dgm:style>
          <a:lnRef idx="2">
            <a:schemeClr val="accent5"/>
          </a:lnRef>
          <a:fillRef idx="1">
            <a:schemeClr val="lt1"/>
          </a:fillRef>
          <a:effectRef idx="0">
            <a:schemeClr val="accent5"/>
          </a:effectRef>
          <a:fontRef idx="minor">
            <a:schemeClr val="dk1"/>
          </a:fontRef>
        </dgm:style>
      </dgm:prSet>
      <dgm:spPr/>
      <dgm:t>
        <a:bodyPr/>
        <a:lstStyle/>
        <a:p>
          <a:r>
            <a:rPr lang="en-US" sz="2400" dirty="0" smtClean="0">
              <a:solidFill>
                <a:schemeClr val="tx1"/>
              </a:solidFill>
              <a:latin typeface="+mn-lt"/>
              <a:ea typeface="+mn-ea"/>
              <a:cs typeface="+mn-cs"/>
            </a:rPr>
            <a:t>Improve skills with algebraic concepts including solving equations and inequalities.</a:t>
          </a:r>
          <a:endParaRPr lang="en-US" sz="2400" dirty="0">
            <a:solidFill>
              <a:schemeClr val="tx1"/>
            </a:solidFill>
          </a:endParaRPr>
        </a:p>
      </dgm:t>
    </dgm:pt>
    <dgm:pt modelId="{A877A325-2691-4E9E-B197-0BC206809716}" type="parTrans" cxnId="{4A925D3C-608B-4567-B31A-FB784A88E3CA}">
      <dgm:prSet/>
      <dgm:spPr/>
      <dgm:t>
        <a:bodyPr/>
        <a:lstStyle/>
        <a:p>
          <a:endParaRPr lang="en-US"/>
        </a:p>
      </dgm:t>
    </dgm:pt>
    <dgm:pt modelId="{004E6CC6-51E4-4A3A-A8C5-C74FEF11DFA6}" type="sibTrans" cxnId="{4A925D3C-608B-4567-B31A-FB784A88E3CA}">
      <dgm:prSet/>
      <dgm:spPr/>
      <dgm:t>
        <a:bodyPr/>
        <a:lstStyle/>
        <a:p>
          <a:endParaRPr lang="en-US"/>
        </a:p>
      </dgm:t>
    </dgm:pt>
    <dgm:pt modelId="{D8B71BE5-E2D7-4805-B399-D876C3FC48F0}">
      <dgm:prSet custT="1"/>
      <dgm:spPr/>
      <dgm:t>
        <a:bodyPr/>
        <a:lstStyle/>
        <a:p>
          <a:r>
            <a:rPr lang="en-US" sz="2400" b="0" dirty="0" smtClean="0"/>
            <a:t>*Improve skills in solving algebraic equations and inequalities.</a:t>
          </a:r>
          <a:endParaRPr lang="en-US" sz="2200" b="0" dirty="0"/>
        </a:p>
      </dgm:t>
    </dgm:pt>
    <dgm:pt modelId="{9815FA24-7E10-416F-AA07-03E5BBDC69B1}" type="parTrans" cxnId="{4CAC2630-7266-43C7-9744-EC35E28B118E}">
      <dgm:prSet/>
      <dgm:spPr/>
      <dgm:t>
        <a:bodyPr/>
        <a:lstStyle/>
        <a:p>
          <a:endParaRPr lang="en-US"/>
        </a:p>
      </dgm:t>
    </dgm:pt>
    <dgm:pt modelId="{90B43A6E-AE61-4010-B69D-8555FD426D15}" type="sibTrans" cxnId="{4CAC2630-7266-43C7-9744-EC35E28B118E}">
      <dgm:prSet/>
      <dgm:spPr/>
      <dgm:t>
        <a:bodyPr/>
        <a:lstStyle/>
        <a:p>
          <a:endParaRPr lang="en-US"/>
        </a:p>
      </dgm:t>
    </dgm:pt>
    <dgm:pt modelId="{10395647-6329-49BD-ADF1-3873AB85ED54}">
      <dgm:prSet custT="1"/>
      <dgm:spPr>
        <a:solidFill>
          <a:srgbClr val="FF9933"/>
        </a:solidFill>
      </dgm:spPr>
      <dgm:t>
        <a:bodyPr/>
        <a:lstStyle/>
        <a:p>
          <a:r>
            <a:rPr lang="en-US" sz="1400" b="1" dirty="0" smtClean="0"/>
            <a:t>Progress Monitori</a:t>
          </a:r>
          <a:r>
            <a:rPr lang="en-US" sz="1400" dirty="0" smtClean="0"/>
            <a:t>n</a:t>
          </a:r>
          <a:r>
            <a:rPr lang="en-US" sz="1100" dirty="0" smtClean="0"/>
            <a:t>g</a:t>
          </a:r>
          <a:endParaRPr lang="en-US" sz="1100" dirty="0"/>
        </a:p>
      </dgm:t>
    </dgm:pt>
    <dgm:pt modelId="{87D0CA86-4684-45F2-8FF9-6CEC8C59ACB1}" type="parTrans" cxnId="{B7D3B7F1-954D-4CB6-A0CA-7CE7E73EBE29}">
      <dgm:prSet/>
      <dgm:spPr/>
      <dgm:t>
        <a:bodyPr/>
        <a:lstStyle/>
        <a:p>
          <a:endParaRPr lang="en-US"/>
        </a:p>
      </dgm:t>
    </dgm:pt>
    <dgm:pt modelId="{1814E8B6-88CA-4A25-BB17-8F028ACD3871}" type="sibTrans" cxnId="{B7D3B7F1-954D-4CB6-A0CA-7CE7E73EBE29}">
      <dgm:prSet/>
      <dgm:spPr/>
      <dgm:t>
        <a:bodyPr/>
        <a:lstStyle/>
        <a:p>
          <a:endParaRPr lang="en-US"/>
        </a:p>
      </dgm:t>
    </dgm:pt>
    <dgm:pt modelId="{2C0AB4DA-7452-46E5-80A4-8D933E799829}">
      <dgm:prSet custT="1"/>
      <dgm:spPr/>
      <dgm:t>
        <a:bodyPr/>
        <a:lstStyle/>
        <a:p>
          <a:r>
            <a:rPr lang="en-US" sz="1800" dirty="0" smtClean="0"/>
            <a:t>Given a biweekly Algebra Foundations curriculum-based assessment,</a:t>
          </a:r>
          <a:r>
            <a:rPr lang="en-US" sz="1800" i="1" dirty="0" smtClean="0"/>
            <a:t> </a:t>
          </a:r>
          <a:r>
            <a:rPr lang="en-US" sz="1800" dirty="0" smtClean="0"/>
            <a:t>Caroline will  solve equations and inequalities, increasing her score from 13 to 22 correct answers per 5 min time period, for three out of five consecutive probes.</a:t>
          </a:r>
          <a:endParaRPr lang="en-US" sz="1400" dirty="0"/>
        </a:p>
      </dgm:t>
    </dgm:pt>
    <dgm:pt modelId="{8A0DCB25-18FE-4275-AE07-8DCAAC2784C3}" type="parTrans" cxnId="{F21158E0-26CD-4003-8EDF-F8D4CE698548}">
      <dgm:prSet/>
      <dgm:spPr/>
      <dgm:t>
        <a:bodyPr/>
        <a:lstStyle/>
        <a:p>
          <a:endParaRPr lang="en-US"/>
        </a:p>
      </dgm:t>
    </dgm:pt>
    <dgm:pt modelId="{6C30C673-3818-4447-B180-8E4310B06285}" type="sibTrans" cxnId="{F21158E0-26CD-4003-8EDF-F8D4CE698548}">
      <dgm:prSet/>
      <dgm:spPr/>
      <dgm:t>
        <a:bodyPr/>
        <a:lstStyle/>
        <a:p>
          <a:endParaRPr lang="en-US"/>
        </a:p>
      </dgm:t>
    </dgm:pt>
    <dgm:pt modelId="{6A65170C-3518-47E4-B512-AAE5EDB0B503}">
      <dgm:prSet custT="1"/>
      <dgm:spPr/>
      <dgm:t>
        <a:bodyPr/>
        <a:lstStyle/>
        <a:p>
          <a:r>
            <a:rPr lang="en-US" sz="2000" dirty="0" smtClean="0"/>
            <a:t>LS Teacher and Caroline will chart number of correct answers on each Algebra assessment.</a:t>
          </a:r>
          <a:endParaRPr lang="en-US" sz="2000" dirty="0"/>
        </a:p>
      </dgm:t>
    </dgm:pt>
    <dgm:pt modelId="{CB9242FE-356A-445D-B4F9-318626BA334A}" type="parTrans" cxnId="{6BE5B6DF-B6EB-4874-958E-B0BC0B2BF8D4}">
      <dgm:prSet/>
      <dgm:spPr/>
      <dgm:t>
        <a:bodyPr/>
        <a:lstStyle/>
        <a:p>
          <a:endParaRPr lang="en-US"/>
        </a:p>
      </dgm:t>
    </dgm:pt>
    <dgm:pt modelId="{3294AE8A-A757-48EC-8EF2-ABA0D115CB67}" type="sibTrans" cxnId="{6BE5B6DF-B6EB-4874-958E-B0BC0B2BF8D4}">
      <dgm:prSet/>
      <dgm:spPr/>
      <dgm:t>
        <a:bodyPr/>
        <a:lstStyle/>
        <a:p>
          <a:endParaRPr lang="en-US"/>
        </a:p>
      </dgm:t>
    </dgm:pt>
    <dgm:pt modelId="{813A438B-FA23-497C-9C32-53F862A84B1F}">
      <dgm:prSet phldrT="[Text]" custT="1"/>
      <dgm:spPr>
        <a:solidFill>
          <a:srgbClr val="009900"/>
        </a:solidFill>
      </dgm:spPr>
      <dgm:t>
        <a:bodyPr/>
        <a:lstStyle/>
        <a:p>
          <a:r>
            <a:rPr lang="en-US" sz="1800" b="1" dirty="0" smtClean="0"/>
            <a:t>NEED</a:t>
          </a:r>
          <a:endParaRPr lang="en-US" sz="1000" b="1" dirty="0"/>
        </a:p>
      </dgm:t>
    </dgm:pt>
    <dgm:pt modelId="{B78E7DAF-0F0D-4254-A942-74B5506AADD1}" type="sibTrans" cxnId="{0315EFF2-6285-4336-8307-81EB29649C92}">
      <dgm:prSet/>
      <dgm:spPr/>
      <dgm:t>
        <a:bodyPr/>
        <a:lstStyle/>
        <a:p>
          <a:endParaRPr lang="en-US"/>
        </a:p>
      </dgm:t>
    </dgm:pt>
    <dgm:pt modelId="{533EF98B-46A5-41B8-B9F6-5D997B2ECE9C}" type="parTrans" cxnId="{0315EFF2-6285-4336-8307-81EB29649C92}">
      <dgm:prSet/>
      <dgm:spPr/>
      <dgm:t>
        <a:bodyPr/>
        <a:lstStyle/>
        <a:p>
          <a:endParaRPr lang="en-US"/>
        </a:p>
      </dgm:t>
    </dgm:pt>
    <dgm:pt modelId="{14C847FD-6D24-4C9A-819B-2AF68B670735}" type="pres">
      <dgm:prSet presAssocID="{19DFCB48-426C-496D-96E4-61FB08115CC1}" presName="linearFlow" presStyleCnt="0">
        <dgm:presLayoutVars>
          <dgm:dir/>
          <dgm:animLvl val="lvl"/>
          <dgm:resizeHandles val="exact"/>
        </dgm:presLayoutVars>
      </dgm:prSet>
      <dgm:spPr/>
      <dgm:t>
        <a:bodyPr/>
        <a:lstStyle/>
        <a:p>
          <a:endParaRPr lang="en-US"/>
        </a:p>
      </dgm:t>
    </dgm:pt>
    <dgm:pt modelId="{17B13D79-AE78-4A2D-83B0-2B95AF84F71B}" type="pres">
      <dgm:prSet presAssocID="{7E06F888-EB39-42A0-A899-C654F31467ED}" presName="composite" presStyleCnt="0"/>
      <dgm:spPr/>
    </dgm:pt>
    <dgm:pt modelId="{8C150724-FA62-4633-A45F-09F3D269F1BA}" type="pres">
      <dgm:prSet presAssocID="{7E06F888-EB39-42A0-A899-C654F31467ED}" presName="parentText" presStyleLbl="alignNode1" presStyleIdx="0" presStyleCnt="5">
        <dgm:presLayoutVars>
          <dgm:chMax val="1"/>
          <dgm:bulletEnabled val="1"/>
        </dgm:presLayoutVars>
      </dgm:prSet>
      <dgm:spPr/>
      <dgm:t>
        <a:bodyPr/>
        <a:lstStyle/>
        <a:p>
          <a:endParaRPr lang="en-US"/>
        </a:p>
      </dgm:t>
    </dgm:pt>
    <dgm:pt modelId="{08E9C0F5-2F84-4167-8AA8-089548CD41FA}" type="pres">
      <dgm:prSet presAssocID="{7E06F888-EB39-42A0-A899-C654F31467ED}" presName="descendantText" presStyleLbl="alignAcc1" presStyleIdx="0" presStyleCnt="5">
        <dgm:presLayoutVars>
          <dgm:bulletEnabled val="1"/>
        </dgm:presLayoutVars>
      </dgm:prSet>
      <dgm:spPr/>
      <dgm:t>
        <a:bodyPr/>
        <a:lstStyle/>
        <a:p>
          <a:endParaRPr lang="en-US"/>
        </a:p>
      </dgm:t>
    </dgm:pt>
    <dgm:pt modelId="{2A75E375-83B2-4A3A-8159-6736B5F9DA17}" type="pres">
      <dgm:prSet presAssocID="{3636BA01-BA3F-40B2-AE4F-3FAE0A82061B}" presName="sp" presStyleCnt="0"/>
      <dgm:spPr/>
    </dgm:pt>
    <dgm:pt modelId="{17676A1D-1693-488C-997A-367FC1F56782}" type="pres">
      <dgm:prSet presAssocID="{813A438B-FA23-497C-9C32-53F862A84B1F}" presName="composite" presStyleCnt="0"/>
      <dgm:spPr/>
    </dgm:pt>
    <dgm:pt modelId="{12B9624C-9137-491E-8A50-293F2C419DA3}" type="pres">
      <dgm:prSet presAssocID="{813A438B-FA23-497C-9C32-53F862A84B1F}" presName="parentText" presStyleLbl="alignNode1" presStyleIdx="1" presStyleCnt="5">
        <dgm:presLayoutVars>
          <dgm:chMax val="1"/>
          <dgm:bulletEnabled val="1"/>
        </dgm:presLayoutVars>
      </dgm:prSet>
      <dgm:spPr/>
      <dgm:t>
        <a:bodyPr/>
        <a:lstStyle/>
        <a:p>
          <a:endParaRPr lang="en-US"/>
        </a:p>
      </dgm:t>
    </dgm:pt>
    <dgm:pt modelId="{853C4B63-427F-4779-B703-FEEFF7576563}" type="pres">
      <dgm:prSet presAssocID="{813A438B-FA23-497C-9C32-53F862A84B1F}" presName="descendantText" presStyleLbl="alignAcc1" presStyleIdx="1" presStyleCnt="5" custLinFactNeighborX="-192" custLinFactNeighborY="-5122">
        <dgm:presLayoutVars>
          <dgm:bulletEnabled val="1"/>
        </dgm:presLayoutVars>
      </dgm:prSet>
      <dgm:spPr/>
      <dgm:t>
        <a:bodyPr/>
        <a:lstStyle/>
        <a:p>
          <a:endParaRPr lang="en-US"/>
        </a:p>
      </dgm:t>
    </dgm:pt>
    <dgm:pt modelId="{4B49BDC3-341C-43FD-852A-C16CAD25FAF5}" type="pres">
      <dgm:prSet presAssocID="{B78E7DAF-0F0D-4254-A942-74B5506AADD1}" presName="sp" presStyleCnt="0"/>
      <dgm:spPr/>
    </dgm:pt>
    <dgm:pt modelId="{0F5699E8-8F91-4211-A9AC-3C0A858625EE}" type="pres">
      <dgm:prSet presAssocID="{3B1296BD-CC59-4C73-B1D3-10FAB55519F3}" presName="composite" presStyleCnt="0"/>
      <dgm:spPr/>
    </dgm:pt>
    <dgm:pt modelId="{3C349F88-5943-4205-A287-0EB718F5D0BC}" type="pres">
      <dgm:prSet presAssocID="{3B1296BD-CC59-4C73-B1D3-10FAB55519F3}" presName="parentText" presStyleLbl="alignNode1" presStyleIdx="2" presStyleCnt="5">
        <dgm:presLayoutVars>
          <dgm:chMax val="1"/>
          <dgm:bulletEnabled val="1"/>
        </dgm:presLayoutVars>
      </dgm:prSet>
      <dgm:spPr/>
      <dgm:t>
        <a:bodyPr/>
        <a:lstStyle/>
        <a:p>
          <a:endParaRPr lang="en-US"/>
        </a:p>
      </dgm:t>
    </dgm:pt>
    <dgm:pt modelId="{985EA7EF-C3A3-472A-B56C-A12AAE5608CA}" type="pres">
      <dgm:prSet presAssocID="{3B1296BD-CC59-4C73-B1D3-10FAB55519F3}" presName="descendantText" presStyleLbl="alignAcc1" presStyleIdx="2" presStyleCnt="5">
        <dgm:presLayoutVars>
          <dgm:bulletEnabled val="1"/>
        </dgm:presLayoutVars>
      </dgm:prSet>
      <dgm:spPr/>
      <dgm:t>
        <a:bodyPr/>
        <a:lstStyle/>
        <a:p>
          <a:endParaRPr lang="en-US"/>
        </a:p>
      </dgm:t>
    </dgm:pt>
    <dgm:pt modelId="{2DA118F5-4B3E-4404-8E9C-EF5EA91C4A9A}" type="pres">
      <dgm:prSet presAssocID="{6435FAF4-367A-4509-94E3-A3BF0470FDD2}" presName="sp" presStyleCnt="0"/>
      <dgm:spPr/>
    </dgm:pt>
    <dgm:pt modelId="{FAF8B72A-7479-4236-BBBA-38592D833C9B}" type="pres">
      <dgm:prSet presAssocID="{DCA813C8-E84D-451A-8A98-851708CF53A2}" presName="composite" presStyleCnt="0"/>
      <dgm:spPr/>
    </dgm:pt>
    <dgm:pt modelId="{7089C17A-6A4C-468F-8F12-27E892D6F93A}" type="pres">
      <dgm:prSet presAssocID="{DCA813C8-E84D-451A-8A98-851708CF53A2}" presName="parentText" presStyleLbl="alignNode1" presStyleIdx="3" presStyleCnt="5">
        <dgm:presLayoutVars>
          <dgm:chMax val="1"/>
          <dgm:bulletEnabled val="1"/>
        </dgm:presLayoutVars>
      </dgm:prSet>
      <dgm:spPr/>
      <dgm:t>
        <a:bodyPr/>
        <a:lstStyle/>
        <a:p>
          <a:endParaRPr lang="en-US"/>
        </a:p>
      </dgm:t>
    </dgm:pt>
    <dgm:pt modelId="{70193414-35A1-4BA8-B7F2-B3E06E49FBB8}" type="pres">
      <dgm:prSet presAssocID="{DCA813C8-E84D-451A-8A98-851708CF53A2}" presName="descendantText" presStyleLbl="alignAcc1" presStyleIdx="3" presStyleCnt="5">
        <dgm:presLayoutVars>
          <dgm:bulletEnabled val="1"/>
        </dgm:presLayoutVars>
      </dgm:prSet>
      <dgm:spPr/>
      <dgm:t>
        <a:bodyPr/>
        <a:lstStyle/>
        <a:p>
          <a:endParaRPr lang="en-US"/>
        </a:p>
      </dgm:t>
    </dgm:pt>
    <dgm:pt modelId="{11D71857-E7CF-4223-ADD0-BC337949A8D9}" type="pres">
      <dgm:prSet presAssocID="{77F6012A-9764-49E4-9193-2B7090601DAE}" presName="sp" presStyleCnt="0"/>
      <dgm:spPr/>
    </dgm:pt>
    <dgm:pt modelId="{1D156BA7-1E2C-4CF0-A6F2-70D9BF714A4C}" type="pres">
      <dgm:prSet presAssocID="{10395647-6329-49BD-ADF1-3873AB85ED54}" presName="composite" presStyleCnt="0"/>
      <dgm:spPr/>
    </dgm:pt>
    <dgm:pt modelId="{EF4A8B1F-ED95-4852-B0B0-77A8201BE1DB}" type="pres">
      <dgm:prSet presAssocID="{10395647-6329-49BD-ADF1-3873AB85ED54}" presName="parentText" presStyleLbl="alignNode1" presStyleIdx="4" presStyleCnt="5" custScaleX="114403">
        <dgm:presLayoutVars>
          <dgm:chMax val="1"/>
          <dgm:bulletEnabled val="1"/>
        </dgm:presLayoutVars>
      </dgm:prSet>
      <dgm:spPr/>
      <dgm:t>
        <a:bodyPr/>
        <a:lstStyle/>
        <a:p>
          <a:endParaRPr lang="en-US"/>
        </a:p>
      </dgm:t>
    </dgm:pt>
    <dgm:pt modelId="{BD856E18-8C99-4EE8-B9DE-C68A06972819}" type="pres">
      <dgm:prSet presAssocID="{10395647-6329-49BD-ADF1-3873AB85ED54}" presName="descendantText" presStyleLbl="alignAcc1" presStyleIdx="4" presStyleCnt="5">
        <dgm:presLayoutVars>
          <dgm:bulletEnabled val="1"/>
        </dgm:presLayoutVars>
      </dgm:prSet>
      <dgm:spPr/>
      <dgm:t>
        <a:bodyPr/>
        <a:lstStyle/>
        <a:p>
          <a:endParaRPr lang="en-US"/>
        </a:p>
      </dgm:t>
    </dgm:pt>
  </dgm:ptLst>
  <dgm:cxnLst>
    <dgm:cxn modelId="{4173FD88-23CD-41AB-934A-AC2319DB7964}" type="presOf" srcId="{D8B71BE5-E2D7-4805-B399-D876C3FC48F0}" destId="{985EA7EF-C3A3-472A-B56C-A12AAE5608CA}" srcOrd="0" destOrd="0" presId="urn:microsoft.com/office/officeart/2005/8/layout/chevron2"/>
    <dgm:cxn modelId="{1CCB4416-ED23-4575-9B64-625B02C6AF81}" type="presOf" srcId="{DCA813C8-E84D-451A-8A98-851708CF53A2}" destId="{7089C17A-6A4C-468F-8F12-27E892D6F93A}" srcOrd="0" destOrd="0" presId="urn:microsoft.com/office/officeart/2005/8/layout/chevron2"/>
    <dgm:cxn modelId="{2DDFCB5B-1CF1-4A04-B3F5-FB3BAA68EE39}" type="presOf" srcId="{3B1296BD-CC59-4C73-B1D3-10FAB55519F3}" destId="{3C349F88-5943-4205-A287-0EB718F5D0BC}" srcOrd="0" destOrd="0" presId="urn:microsoft.com/office/officeart/2005/8/layout/chevron2"/>
    <dgm:cxn modelId="{97C0D762-8557-43BE-AE91-E217194F357E}" srcId="{19DFCB48-426C-496D-96E4-61FB08115CC1}" destId="{7E06F888-EB39-42A0-A899-C654F31467ED}" srcOrd="0" destOrd="0" parTransId="{85A45D8F-01E0-4D35-96FA-FD8B81176720}" sibTransId="{3636BA01-BA3F-40B2-AE4F-3FAE0A82061B}"/>
    <dgm:cxn modelId="{EE5D2569-E3BA-4032-810F-9F0793557F90}" type="presOf" srcId="{7E06F888-EB39-42A0-A899-C654F31467ED}" destId="{8C150724-FA62-4633-A45F-09F3D269F1BA}" srcOrd="0" destOrd="0" presId="urn:microsoft.com/office/officeart/2005/8/layout/chevron2"/>
    <dgm:cxn modelId="{6BE5B6DF-B6EB-4874-958E-B0BC0B2BF8D4}" srcId="{10395647-6329-49BD-ADF1-3873AB85ED54}" destId="{6A65170C-3518-47E4-B512-AAE5EDB0B503}" srcOrd="0" destOrd="0" parTransId="{CB9242FE-356A-445D-B4F9-318626BA334A}" sibTransId="{3294AE8A-A757-48EC-8EF2-ABA0D115CB67}"/>
    <dgm:cxn modelId="{4CAC2630-7266-43C7-9744-EC35E28B118E}" srcId="{3B1296BD-CC59-4C73-B1D3-10FAB55519F3}" destId="{D8B71BE5-E2D7-4805-B399-D876C3FC48F0}" srcOrd="0" destOrd="0" parTransId="{9815FA24-7E10-416F-AA07-03E5BBDC69B1}" sibTransId="{90B43A6E-AE61-4010-B69D-8555FD426D15}"/>
    <dgm:cxn modelId="{1F86602C-E011-433F-9ABF-914CAB5D404C}" srcId="{19DFCB48-426C-496D-96E4-61FB08115CC1}" destId="{DCA813C8-E84D-451A-8A98-851708CF53A2}" srcOrd="3" destOrd="0" parTransId="{DFDB2361-0866-4FC5-A883-C86D72F21E7C}" sibTransId="{77F6012A-9764-49E4-9193-2B7090601DAE}"/>
    <dgm:cxn modelId="{477CF443-671C-4CAA-98FE-2AD5DDFAA931}" type="presOf" srcId="{7E0E3C84-67E4-43A8-B1B6-4E9B50F6768D}" destId="{08E9C0F5-2F84-4167-8AA8-089548CD41FA}" srcOrd="0" destOrd="0" presId="urn:microsoft.com/office/officeart/2005/8/layout/chevron2"/>
    <dgm:cxn modelId="{A5CBF87C-7A1E-4CFD-8DE5-F5CACAB245BE}" type="presOf" srcId="{6A65170C-3518-47E4-B512-AAE5EDB0B503}" destId="{BD856E18-8C99-4EE8-B9DE-C68A06972819}" srcOrd="0" destOrd="0" presId="urn:microsoft.com/office/officeart/2005/8/layout/chevron2"/>
    <dgm:cxn modelId="{F21158E0-26CD-4003-8EDF-F8D4CE698548}" srcId="{DCA813C8-E84D-451A-8A98-851708CF53A2}" destId="{2C0AB4DA-7452-46E5-80A4-8D933E799829}" srcOrd="0" destOrd="0" parTransId="{8A0DCB25-18FE-4275-AE07-8DCAAC2784C3}" sibTransId="{6C30C673-3818-4447-B180-8E4310B06285}"/>
    <dgm:cxn modelId="{B7D3B7F1-954D-4CB6-A0CA-7CE7E73EBE29}" srcId="{19DFCB48-426C-496D-96E4-61FB08115CC1}" destId="{10395647-6329-49BD-ADF1-3873AB85ED54}" srcOrd="4" destOrd="0" parTransId="{87D0CA86-4684-45F2-8FF9-6CEC8C59ACB1}" sibTransId="{1814E8B6-88CA-4A25-BB17-8F028ACD3871}"/>
    <dgm:cxn modelId="{222DA00E-3B96-4C9E-9771-7D5B893E313E}" type="presOf" srcId="{19DFCB48-426C-496D-96E4-61FB08115CC1}" destId="{14C847FD-6D24-4C9A-819B-2AF68B670735}" srcOrd="0" destOrd="0" presId="urn:microsoft.com/office/officeart/2005/8/layout/chevron2"/>
    <dgm:cxn modelId="{0F9550BE-B747-4F8F-A448-0CB2D932593D}" type="presOf" srcId="{10C1607E-2725-4E6F-A76F-977A3925D6A7}" destId="{853C4B63-427F-4779-B703-FEEFF7576563}" srcOrd="0" destOrd="0" presId="urn:microsoft.com/office/officeart/2005/8/layout/chevron2"/>
    <dgm:cxn modelId="{A389813B-575D-4662-A715-545BACF560C0}" type="presOf" srcId="{10395647-6329-49BD-ADF1-3873AB85ED54}" destId="{EF4A8B1F-ED95-4852-B0B0-77A8201BE1DB}" srcOrd="0" destOrd="0" presId="urn:microsoft.com/office/officeart/2005/8/layout/chevron2"/>
    <dgm:cxn modelId="{141F82CA-ED60-4B6F-9A41-87279A4BB663}" srcId="{7E06F888-EB39-42A0-A899-C654F31467ED}" destId="{7E0E3C84-67E4-43A8-B1B6-4E9B50F6768D}" srcOrd="0" destOrd="0" parTransId="{1F0C71C2-F1D9-4F99-B1EA-DFEAEAD86351}" sibTransId="{67FB570B-F6F9-4B9C-B397-2250D47ED39B}"/>
    <dgm:cxn modelId="{E0999BC1-E336-447B-AE06-3AB605BEB5F5}" type="presOf" srcId="{2C0AB4DA-7452-46E5-80A4-8D933E799829}" destId="{70193414-35A1-4BA8-B7F2-B3E06E49FBB8}" srcOrd="0" destOrd="0" presId="urn:microsoft.com/office/officeart/2005/8/layout/chevron2"/>
    <dgm:cxn modelId="{4A925D3C-608B-4567-B31A-FB784A88E3CA}" srcId="{813A438B-FA23-497C-9C32-53F862A84B1F}" destId="{10C1607E-2725-4E6F-A76F-977A3925D6A7}" srcOrd="0" destOrd="0" parTransId="{A877A325-2691-4E9E-B197-0BC206809716}" sibTransId="{004E6CC6-51E4-4A3A-A8C5-C74FEF11DFA6}"/>
    <dgm:cxn modelId="{0315EFF2-6285-4336-8307-81EB29649C92}" srcId="{19DFCB48-426C-496D-96E4-61FB08115CC1}" destId="{813A438B-FA23-497C-9C32-53F862A84B1F}" srcOrd="1" destOrd="0" parTransId="{533EF98B-46A5-41B8-B9F6-5D997B2ECE9C}" sibTransId="{B78E7DAF-0F0D-4254-A942-74B5506AADD1}"/>
    <dgm:cxn modelId="{22632E07-E057-46D7-977C-9A90DD3DFA86}" type="presOf" srcId="{813A438B-FA23-497C-9C32-53F862A84B1F}" destId="{12B9624C-9137-491E-8A50-293F2C419DA3}" srcOrd="0" destOrd="0" presId="urn:microsoft.com/office/officeart/2005/8/layout/chevron2"/>
    <dgm:cxn modelId="{8B14470A-C8B7-4FF4-B2F1-58E2A01D8229}" srcId="{19DFCB48-426C-496D-96E4-61FB08115CC1}" destId="{3B1296BD-CC59-4C73-B1D3-10FAB55519F3}" srcOrd="2" destOrd="0" parTransId="{885F53F7-2CD5-46F1-8A58-E92679600F5D}" sibTransId="{6435FAF4-367A-4509-94E3-A3BF0470FDD2}"/>
    <dgm:cxn modelId="{ECEBC7C9-E66E-4D85-B98D-6BEF34297B12}" type="presParOf" srcId="{14C847FD-6D24-4C9A-819B-2AF68B670735}" destId="{17B13D79-AE78-4A2D-83B0-2B95AF84F71B}" srcOrd="0" destOrd="0" presId="urn:microsoft.com/office/officeart/2005/8/layout/chevron2"/>
    <dgm:cxn modelId="{BC9366C0-E4BF-4448-976B-BFA6AE2AB81B}" type="presParOf" srcId="{17B13D79-AE78-4A2D-83B0-2B95AF84F71B}" destId="{8C150724-FA62-4633-A45F-09F3D269F1BA}" srcOrd="0" destOrd="0" presId="urn:microsoft.com/office/officeart/2005/8/layout/chevron2"/>
    <dgm:cxn modelId="{710A3508-DFE7-4533-88C7-99B7EE90E7C0}" type="presParOf" srcId="{17B13D79-AE78-4A2D-83B0-2B95AF84F71B}" destId="{08E9C0F5-2F84-4167-8AA8-089548CD41FA}" srcOrd="1" destOrd="0" presId="urn:microsoft.com/office/officeart/2005/8/layout/chevron2"/>
    <dgm:cxn modelId="{DB43FCA7-06DE-4293-99B1-883A79793B5B}" type="presParOf" srcId="{14C847FD-6D24-4C9A-819B-2AF68B670735}" destId="{2A75E375-83B2-4A3A-8159-6736B5F9DA17}" srcOrd="1" destOrd="0" presId="urn:microsoft.com/office/officeart/2005/8/layout/chevron2"/>
    <dgm:cxn modelId="{280227CF-29FA-4C5E-AFA8-3B53E5B6524D}" type="presParOf" srcId="{14C847FD-6D24-4C9A-819B-2AF68B670735}" destId="{17676A1D-1693-488C-997A-367FC1F56782}" srcOrd="2" destOrd="0" presId="urn:microsoft.com/office/officeart/2005/8/layout/chevron2"/>
    <dgm:cxn modelId="{9E0DC76C-C706-49C6-A034-7114145F7CD6}" type="presParOf" srcId="{17676A1D-1693-488C-997A-367FC1F56782}" destId="{12B9624C-9137-491E-8A50-293F2C419DA3}" srcOrd="0" destOrd="0" presId="urn:microsoft.com/office/officeart/2005/8/layout/chevron2"/>
    <dgm:cxn modelId="{2E922CB9-5945-4FD4-A9B1-76D774107A81}" type="presParOf" srcId="{17676A1D-1693-488C-997A-367FC1F56782}" destId="{853C4B63-427F-4779-B703-FEEFF7576563}" srcOrd="1" destOrd="0" presId="urn:microsoft.com/office/officeart/2005/8/layout/chevron2"/>
    <dgm:cxn modelId="{E3B41E1D-1FAD-4B73-8CC1-4B38A1C24230}" type="presParOf" srcId="{14C847FD-6D24-4C9A-819B-2AF68B670735}" destId="{4B49BDC3-341C-43FD-852A-C16CAD25FAF5}" srcOrd="3" destOrd="0" presId="urn:microsoft.com/office/officeart/2005/8/layout/chevron2"/>
    <dgm:cxn modelId="{115CC31D-3522-4309-842C-8C9B8C19401D}" type="presParOf" srcId="{14C847FD-6D24-4C9A-819B-2AF68B670735}" destId="{0F5699E8-8F91-4211-A9AC-3C0A858625EE}" srcOrd="4" destOrd="0" presId="urn:microsoft.com/office/officeart/2005/8/layout/chevron2"/>
    <dgm:cxn modelId="{F0C777A3-A28F-41C8-BF53-53C7B5EE0A1A}" type="presParOf" srcId="{0F5699E8-8F91-4211-A9AC-3C0A858625EE}" destId="{3C349F88-5943-4205-A287-0EB718F5D0BC}" srcOrd="0" destOrd="0" presId="urn:microsoft.com/office/officeart/2005/8/layout/chevron2"/>
    <dgm:cxn modelId="{B5AEB46E-4416-4A25-957F-DD7858E6F4A6}" type="presParOf" srcId="{0F5699E8-8F91-4211-A9AC-3C0A858625EE}" destId="{985EA7EF-C3A3-472A-B56C-A12AAE5608CA}" srcOrd="1" destOrd="0" presId="urn:microsoft.com/office/officeart/2005/8/layout/chevron2"/>
    <dgm:cxn modelId="{1234DFCE-B813-4A14-8E3A-F2FAF64CD312}" type="presParOf" srcId="{14C847FD-6D24-4C9A-819B-2AF68B670735}" destId="{2DA118F5-4B3E-4404-8E9C-EF5EA91C4A9A}" srcOrd="5" destOrd="0" presId="urn:microsoft.com/office/officeart/2005/8/layout/chevron2"/>
    <dgm:cxn modelId="{931FBC4F-689F-4309-9623-5CC60335E3A7}" type="presParOf" srcId="{14C847FD-6D24-4C9A-819B-2AF68B670735}" destId="{FAF8B72A-7479-4236-BBBA-38592D833C9B}" srcOrd="6" destOrd="0" presId="urn:microsoft.com/office/officeart/2005/8/layout/chevron2"/>
    <dgm:cxn modelId="{466E6F1B-DA8A-450B-B896-AD9C9D0AFE75}" type="presParOf" srcId="{FAF8B72A-7479-4236-BBBA-38592D833C9B}" destId="{7089C17A-6A4C-468F-8F12-27E892D6F93A}" srcOrd="0" destOrd="0" presId="urn:microsoft.com/office/officeart/2005/8/layout/chevron2"/>
    <dgm:cxn modelId="{663FA334-B413-4E8A-8F78-B4AAB932957B}" type="presParOf" srcId="{FAF8B72A-7479-4236-BBBA-38592D833C9B}" destId="{70193414-35A1-4BA8-B7F2-B3E06E49FBB8}" srcOrd="1" destOrd="0" presId="urn:microsoft.com/office/officeart/2005/8/layout/chevron2"/>
    <dgm:cxn modelId="{EB2C50C6-DADC-46C9-863A-27941F4B8918}" type="presParOf" srcId="{14C847FD-6D24-4C9A-819B-2AF68B670735}" destId="{11D71857-E7CF-4223-ADD0-BC337949A8D9}" srcOrd="7" destOrd="0" presId="urn:microsoft.com/office/officeart/2005/8/layout/chevron2"/>
    <dgm:cxn modelId="{5073EC69-6DAF-4DBA-8E48-5F802CEEAAFC}" type="presParOf" srcId="{14C847FD-6D24-4C9A-819B-2AF68B670735}" destId="{1D156BA7-1E2C-4CF0-A6F2-70D9BF714A4C}" srcOrd="8" destOrd="0" presId="urn:microsoft.com/office/officeart/2005/8/layout/chevron2"/>
    <dgm:cxn modelId="{F81DCE24-640A-48A4-A950-0FD49552826A}" type="presParOf" srcId="{1D156BA7-1E2C-4CF0-A6F2-70D9BF714A4C}" destId="{EF4A8B1F-ED95-4852-B0B0-77A8201BE1DB}" srcOrd="0" destOrd="0" presId="urn:microsoft.com/office/officeart/2005/8/layout/chevron2"/>
    <dgm:cxn modelId="{69CB0723-654A-46DE-AA17-EE16426D04D9}" type="presParOf" srcId="{1D156BA7-1E2C-4CF0-A6F2-70D9BF714A4C}" destId="{BD856E18-8C99-4EE8-B9DE-C68A0697281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BE7FC-C422-4C0E-BD99-B3766623FDAA}">
      <dsp:nvSpPr>
        <dsp:cNvPr id="0" name=""/>
        <dsp:cNvSpPr/>
      </dsp:nvSpPr>
      <dsp:spPr>
        <a:xfrm rot="5400000">
          <a:off x="-176135" y="178176"/>
          <a:ext cx="1174235" cy="821964"/>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PLAAFP</a:t>
          </a:r>
          <a:endParaRPr lang="en-US" sz="1100" b="1" kern="1200" dirty="0"/>
        </a:p>
      </dsp:txBody>
      <dsp:txXfrm rot="-5400000">
        <a:off x="1" y="413022"/>
        <a:ext cx="821964" cy="352271"/>
      </dsp:txXfrm>
    </dsp:sp>
    <dsp:sp modelId="{ABF03608-E367-4FCD-8448-1D14509CA36B}">
      <dsp:nvSpPr>
        <dsp:cNvPr id="0" name=""/>
        <dsp:cNvSpPr/>
      </dsp:nvSpPr>
      <dsp:spPr>
        <a:xfrm rot="5400000">
          <a:off x="4182256" y="-335825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Present Levels of Academic Achievement and Functional Performance :  Baseline information that gives a starting point.</a:t>
          </a:r>
          <a:endParaRPr lang="en-US" sz="2200" kern="1200" dirty="0"/>
        </a:p>
      </dsp:txBody>
      <dsp:txXfrm rot="-5400000">
        <a:off x="821965" y="39300"/>
        <a:ext cx="7446577" cy="688734"/>
      </dsp:txXfrm>
    </dsp:sp>
    <dsp:sp modelId="{288ABBFF-1E34-4D2A-B2D0-88D6BE013562}">
      <dsp:nvSpPr>
        <dsp:cNvPr id="0" name=""/>
        <dsp:cNvSpPr/>
      </dsp:nvSpPr>
      <dsp:spPr>
        <a:xfrm rot="5400000">
          <a:off x="-176135" y="1236146"/>
          <a:ext cx="1174235" cy="821964"/>
        </a:xfrm>
        <a:prstGeom prst="chevron">
          <a:avLst/>
        </a:prstGeom>
        <a:solidFill>
          <a:srgbClr val="66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Needs</a:t>
          </a:r>
          <a:endParaRPr lang="en-US" sz="1100" b="1" kern="1200" dirty="0"/>
        </a:p>
      </dsp:txBody>
      <dsp:txXfrm rot="-5400000">
        <a:off x="1" y="1470992"/>
        <a:ext cx="821964" cy="352271"/>
      </dsp:txXfrm>
    </dsp:sp>
    <dsp:sp modelId="{803F5356-B81B-4209-8A97-740AD96A705C}">
      <dsp:nvSpPr>
        <dsp:cNvPr id="0" name=""/>
        <dsp:cNvSpPr/>
      </dsp:nvSpPr>
      <dsp:spPr>
        <a:xfrm rot="5400000">
          <a:off x="4182256" y="-230028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Needs:  Areas of need that must be addressed in the IEP</a:t>
          </a:r>
          <a:endParaRPr lang="en-US" sz="2200" i="1" kern="1200" dirty="0"/>
        </a:p>
      </dsp:txBody>
      <dsp:txXfrm rot="-5400000">
        <a:off x="821965" y="1097270"/>
        <a:ext cx="7446577" cy="688734"/>
      </dsp:txXfrm>
    </dsp:sp>
    <dsp:sp modelId="{9F56DBE6-D63A-4998-B428-836FE5059739}">
      <dsp:nvSpPr>
        <dsp:cNvPr id="0" name=""/>
        <dsp:cNvSpPr/>
      </dsp:nvSpPr>
      <dsp:spPr>
        <a:xfrm rot="5400000">
          <a:off x="-176135" y="2294117"/>
          <a:ext cx="1174235" cy="821964"/>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100" b="1" kern="1200" dirty="0"/>
        </a:p>
      </dsp:txBody>
      <dsp:txXfrm rot="-5400000">
        <a:off x="1" y="2528963"/>
        <a:ext cx="821964" cy="352271"/>
      </dsp:txXfrm>
    </dsp:sp>
    <dsp:sp modelId="{E7840639-2C35-41D1-8A2A-A0F211D85B94}">
      <dsp:nvSpPr>
        <dsp:cNvPr id="0" name=""/>
        <dsp:cNvSpPr/>
      </dsp:nvSpPr>
      <dsp:spPr>
        <a:xfrm rot="5400000">
          <a:off x="4182256" y="-1242309"/>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Grid:  Services or Activities listed in the Transition Grid that will help the student to achieve his/her post-secondary goals</a:t>
          </a:r>
          <a:endParaRPr lang="en-US" sz="2200" kern="1200" dirty="0"/>
        </a:p>
      </dsp:txBody>
      <dsp:txXfrm rot="-5400000">
        <a:off x="821965" y="2155241"/>
        <a:ext cx="7446577" cy="688734"/>
      </dsp:txXfrm>
    </dsp:sp>
    <dsp:sp modelId="{C0CD997A-58F3-49F7-9DC1-4825E6EFB4F4}">
      <dsp:nvSpPr>
        <dsp:cNvPr id="0" name=""/>
        <dsp:cNvSpPr/>
      </dsp:nvSpPr>
      <dsp:spPr>
        <a:xfrm rot="5400000">
          <a:off x="-176135" y="3352088"/>
          <a:ext cx="1174235" cy="821964"/>
        </a:xfrm>
        <a:prstGeom prst="chevron">
          <a:avLst/>
        </a:prstGeom>
        <a:solidFill>
          <a:srgbClr val="0099F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MAGs</a:t>
          </a:r>
          <a:endParaRPr lang="en-US" sz="2000" b="1" kern="1200" dirty="0"/>
        </a:p>
      </dsp:txBody>
      <dsp:txXfrm rot="-5400000">
        <a:off x="1" y="3586934"/>
        <a:ext cx="821964" cy="352271"/>
      </dsp:txXfrm>
    </dsp:sp>
    <dsp:sp modelId="{9D935A50-BEDD-4BA4-84DD-7F375B8F4CCA}">
      <dsp:nvSpPr>
        <dsp:cNvPr id="0" name=""/>
        <dsp:cNvSpPr/>
      </dsp:nvSpPr>
      <dsp:spPr>
        <a:xfrm rot="5400000">
          <a:off x="4182256" y="-184338"/>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Measurable Annual Goals:  Specific areas of skill deficits that will be targeted for instruction and monitoring</a:t>
          </a:r>
          <a:endParaRPr lang="en-US" sz="2200" kern="1200" dirty="0"/>
        </a:p>
      </dsp:txBody>
      <dsp:txXfrm rot="-5400000">
        <a:off x="821965" y="3213212"/>
        <a:ext cx="7446577" cy="688734"/>
      </dsp:txXfrm>
    </dsp:sp>
    <dsp:sp modelId="{0E6BD270-59AB-42BC-9210-F75BF1EDD955}">
      <dsp:nvSpPr>
        <dsp:cNvPr id="0" name=""/>
        <dsp:cNvSpPr/>
      </dsp:nvSpPr>
      <dsp:spPr>
        <a:xfrm rot="5400000">
          <a:off x="-176135" y="4410059"/>
          <a:ext cx="1174235" cy="821964"/>
        </a:xfrm>
        <a:prstGeom prst="chevron">
          <a:avLst/>
        </a:prstGeom>
        <a:solidFill>
          <a:srgbClr val="FF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Progress Monitoring</a:t>
          </a:r>
          <a:endParaRPr lang="en-US" sz="1200" b="1" kern="1200" dirty="0"/>
        </a:p>
      </dsp:txBody>
      <dsp:txXfrm rot="-5400000">
        <a:off x="1" y="4644905"/>
        <a:ext cx="821964" cy="352271"/>
      </dsp:txXfrm>
    </dsp:sp>
    <dsp:sp modelId="{5A929F96-FC72-4B58-83AD-42B019A66F7C}">
      <dsp:nvSpPr>
        <dsp:cNvPr id="0" name=""/>
        <dsp:cNvSpPr/>
      </dsp:nvSpPr>
      <dsp:spPr>
        <a:xfrm rot="5400000">
          <a:off x="4182256" y="873632"/>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Progress Monitoring:  How, and how often, we will monitor the skill to ensure that student is on track to achieve the goal.</a:t>
          </a:r>
          <a:endParaRPr lang="en-US" sz="2200" kern="1200" dirty="0"/>
        </a:p>
      </dsp:txBody>
      <dsp:txXfrm rot="-5400000">
        <a:off x="821965" y="4271183"/>
        <a:ext cx="7446577" cy="6887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50724-FA62-4633-A45F-09F3D269F1BA}">
      <dsp:nvSpPr>
        <dsp:cNvPr id="0" name=""/>
        <dsp:cNvSpPr/>
      </dsp:nvSpPr>
      <dsp:spPr>
        <a:xfrm rot="5400000">
          <a:off x="-213492" y="187373"/>
          <a:ext cx="1218529" cy="852970"/>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PLAAFP</a:t>
          </a:r>
          <a:endParaRPr lang="en-US" sz="1000" b="1" kern="1200" dirty="0"/>
        </a:p>
      </dsp:txBody>
      <dsp:txXfrm rot="-5400000">
        <a:off x="-30712" y="431078"/>
        <a:ext cx="852970" cy="365559"/>
      </dsp:txXfrm>
    </dsp:sp>
    <dsp:sp modelId="{08E9C0F5-2F84-4167-8AA8-089548CD41FA}">
      <dsp:nvSpPr>
        <dsp:cNvPr id="0" name=""/>
        <dsp:cNvSpPr/>
      </dsp:nvSpPr>
      <dsp:spPr>
        <a:xfrm rot="5400000">
          <a:off x="4266949" y="-3440098"/>
          <a:ext cx="792044" cy="768142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Now scoring Basic on 4Sight Math.  Errors in Algebraic equations. Currently scores 13 correct on Algebra Foundations  probes.</a:t>
          </a:r>
          <a:endParaRPr lang="en-US" sz="1800" kern="1200" dirty="0"/>
        </a:p>
      </dsp:txBody>
      <dsp:txXfrm rot="-5400000">
        <a:off x="822257" y="43258"/>
        <a:ext cx="7642765" cy="714716"/>
      </dsp:txXfrm>
    </dsp:sp>
    <dsp:sp modelId="{12B9624C-9137-491E-8A50-293F2C419DA3}">
      <dsp:nvSpPr>
        <dsp:cNvPr id="0" name=""/>
        <dsp:cNvSpPr/>
      </dsp:nvSpPr>
      <dsp:spPr>
        <a:xfrm rot="5400000">
          <a:off x="-213492" y="1290143"/>
          <a:ext cx="1218529" cy="852970"/>
        </a:xfrm>
        <a:prstGeom prst="chevron">
          <a:avLst/>
        </a:prstGeom>
        <a:solidFill>
          <a:srgbClr val="00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NEED</a:t>
          </a:r>
          <a:endParaRPr lang="en-US" sz="1000" b="1" kern="1200" dirty="0"/>
        </a:p>
      </dsp:txBody>
      <dsp:txXfrm rot="-5400000">
        <a:off x="-30712" y="1533848"/>
        <a:ext cx="852970" cy="365559"/>
      </dsp:txXfrm>
    </dsp:sp>
    <dsp:sp modelId="{853C4B63-427F-4779-B703-FEEFF7576563}">
      <dsp:nvSpPr>
        <dsp:cNvPr id="0" name=""/>
        <dsp:cNvSpPr/>
      </dsp:nvSpPr>
      <dsp:spPr>
        <a:xfrm rot="5400000">
          <a:off x="4252201" y="-2377896"/>
          <a:ext cx="792044" cy="7681429"/>
        </a:xfrm>
        <a:prstGeom prst="round2Same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solidFill>
                <a:schemeClr val="tx1"/>
              </a:solidFill>
              <a:latin typeface="+mn-lt"/>
              <a:ea typeface="+mn-ea"/>
              <a:cs typeface="+mn-cs"/>
            </a:rPr>
            <a:t>Improve skills with algebraic concepts including solving equations and inequalities.</a:t>
          </a:r>
          <a:endParaRPr lang="en-US" sz="2400" kern="1200" dirty="0">
            <a:solidFill>
              <a:schemeClr val="tx1"/>
            </a:solidFill>
          </a:endParaRPr>
        </a:p>
      </dsp:txBody>
      <dsp:txXfrm rot="-5400000">
        <a:off x="807509" y="1105460"/>
        <a:ext cx="7642765" cy="714716"/>
      </dsp:txXfrm>
    </dsp:sp>
    <dsp:sp modelId="{3C349F88-5943-4205-A287-0EB718F5D0BC}">
      <dsp:nvSpPr>
        <dsp:cNvPr id="0" name=""/>
        <dsp:cNvSpPr/>
      </dsp:nvSpPr>
      <dsp:spPr>
        <a:xfrm rot="5400000">
          <a:off x="-213492" y="2392914"/>
          <a:ext cx="1218529" cy="852970"/>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000" b="1" kern="1200" dirty="0"/>
        </a:p>
      </dsp:txBody>
      <dsp:txXfrm rot="-5400000">
        <a:off x="-30712" y="2636619"/>
        <a:ext cx="852970" cy="365559"/>
      </dsp:txXfrm>
    </dsp:sp>
    <dsp:sp modelId="{985EA7EF-C3A3-472A-B56C-A12AAE5608CA}">
      <dsp:nvSpPr>
        <dsp:cNvPr id="0" name=""/>
        <dsp:cNvSpPr/>
      </dsp:nvSpPr>
      <dsp:spPr>
        <a:xfrm rot="5400000">
          <a:off x="4266949" y="-1234557"/>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t>*Improve skills in solving algebraic equations and inequalities.</a:t>
          </a:r>
          <a:endParaRPr lang="en-US" sz="2200" b="0" kern="1200" dirty="0"/>
        </a:p>
      </dsp:txBody>
      <dsp:txXfrm rot="-5400000">
        <a:off x="822257" y="2248799"/>
        <a:ext cx="7642765" cy="714716"/>
      </dsp:txXfrm>
    </dsp:sp>
    <dsp:sp modelId="{7089C17A-6A4C-468F-8F12-27E892D6F93A}">
      <dsp:nvSpPr>
        <dsp:cNvPr id="0" name=""/>
        <dsp:cNvSpPr/>
      </dsp:nvSpPr>
      <dsp:spPr>
        <a:xfrm rot="5400000">
          <a:off x="-213492" y="3495685"/>
          <a:ext cx="1218529" cy="852970"/>
        </a:xfrm>
        <a:prstGeom prst="chevron">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Measurable Annual Go</a:t>
          </a:r>
          <a:r>
            <a:rPr lang="en-US" sz="1200" kern="1200" dirty="0" smtClean="0"/>
            <a:t>a</a:t>
          </a:r>
          <a:r>
            <a:rPr lang="en-US" sz="1100" kern="1200" dirty="0" smtClean="0"/>
            <a:t>l</a:t>
          </a:r>
          <a:endParaRPr lang="en-US" sz="1100" kern="1200" dirty="0"/>
        </a:p>
      </dsp:txBody>
      <dsp:txXfrm rot="-5400000">
        <a:off x="-30712" y="3739390"/>
        <a:ext cx="852970" cy="365559"/>
      </dsp:txXfrm>
    </dsp:sp>
    <dsp:sp modelId="{70193414-35A1-4BA8-B7F2-B3E06E49FBB8}">
      <dsp:nvSpPr>
        <dsp:cNvPr id="0" name=""/>
        <dsp:cNvSpPr/>
      </dsp:nvSpPr>
      <dsp:spPr>
        <a:xfrm rot="5400000">
          <a:off x="4266741" y="-131578"/>
          <a:ext cx="792460"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Given a biweekly Algebra Foundations curriculum-based assessment,</a:t>
          </a:r>
          <a:r>
            <a:rPr lang="en-US" sz="1800" i="1" kern="1200" dirty="0" smtClean="0"/>
            <a:t> </a:t>
          </a:r>
          <a:r>
            <a:rPr lang="en-US" sz="1800" kern="1200" dirty="0" smtClean="0"/>
            <a:t>Caroline will  solve equations and inequalities, increasing her score from 13 to 22 correct answers per 5 min time period, for three out of five consecutive probes.</a:t>
          </a:r>
          <a:endParaRPr lang="en-US" sz="1400" kern="1200" dirty="0"/>
        </a:p>
      </dsp:txBody>
      <dsp:txXfrm rot="-5400000">
        <a:off x="822257" y="3351591"/>
        <a:ext cx="7642744" cy="715090"/>
      </dsp:txXfrm>
    </dsp:sp>
    <dsp:sp modelId="{EF4A8B1F-ED95-4852-B0B0-77A8201BE1DB}">
      <dsp:nvSpPr>
        <dsp:cNvPr id="0" name=""/>
        <dsp:cNvSpPr/>
      </dsp:nvSpPr>
      <dsp:spPr>
        <a:xfrm rot="5400000">
          <a:off x="-152066" y="4537029"/>
          <a:ext cx="1218529" cy="975824"/>
        </a:xfrm>
        <a:prstGeom prst="chevron">
          <a:avLst/>
        </a:prstGeom>
        <a:solidFill>
          <a:srgbClr val="FF9933"/>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Progress Monitori</a:t>
          </a:r>
          <a:r>
            <a:rPr lang="en-US" sz="1400" kern="1200" dirty="0" smtClean="0"/>
            <a:t>n</a:t>
          </a:r>
          <a:r>
            <a:rPr lang="en-US" sz="1100" kern="1200" dirty="0" smtClean="0"/>
            <a:t>g</a:t>
          </a:r>
          <a:endParaRPr lang="en-US" sz="1100" kern="1200" dirty="0"/>
        </a:p>
      </dsp:txBody>
      <dsp:txXfrm rot="-5400000">
        <a:off x="-30713" y="4903588"/>
        <a:ext cx="975824" cy="242705"/>
      </dsp:txXfrm>
    </dsp:sp>
    <dsp:sp modelId="{BD856E18-8C99-4EE8-B9DE-C68A06972819}">
      <dsp:nvSpPr>
        <dsp:cNvPr id="0" name=""/>
        <dsp:cNvSpPr/>
      </dsp:nvSpPr>
      <dsp:spPr>
        <a:xfrm rot="5400000">
          <a:off x="4328376" y="970984"/>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LS Teacher and Caroline will chart number of correct answers on each Algebra assessment.</a:t>
          </a:r>
          <a:endParaRPr lang="en-US" sz="2000" kern="1200" dirty="0"/>
        </a:p>
      </dsp:txBody>
      <dsp:txXfrm rot="-5400000">
        <a:off x="883684" y="4454340"/>
        <a:ext cx="7642765" cy="71471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7"/>
            <a:ext cx="3043237" cy="465137"/>
          </a:xfrm>
          <a:prstGeom prst="rect">
            <a:avLst/>
          </a:prstGeom>
        </p:spPr>
        <p:txBody>
          <a:bodyPr vert="horz" lIns="93299" tIns="46649" rIns="93299" bIns="46649"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8277" y="7"/>
            <a:ext cx="3043237" cy="465137"/>
          </a:xfrm>
          <a:prstGeom prst="rect">
            <a:avLst/>
          </a:prstGeom>
        </p:spPr>
        <p:txBody>
          <a:bodyPr vert="horz" lIns="93299" tIns="46649" rIns="93299" bIns="46649" rtlCol="0"/>
          <a:lstStyle>
            <a:lvl1pPr algn="r">
              <a:defRPr sz="1200">
                <a:latin typeface="Arial" charset="0"/>
              </a:defRPr>
            </a:lvl1pPr>
          </a:lstStyle>
          <a:p>
            <a:pPr>
              <a:defRPr/>
            </a:pPr>
            <a:fld id="{580ABE7D-273C-47B7-9F38-1426B32CDCCC}" type="datetimeFigureOut">
              <a:rPr lang="en-US"/>
              <a:pPr>
                <a:defRPr/>
              </a:pPr>
              <a:t>9/25/2012</a:t>
            </a:fld>
            <a:endParaRPr lang="en-US"/>
          </a:p>
        </p:txBody>
      </p:sp>
      <p:sp>
        <p:nvSpPr>
          <p:cNvPr id="4" name="Footer Placeholder 3"/>
          <p:cNvSpPr>
            <a:spLocks noGrp="1"/>
          </p:cNvSpPr>
          <p:nvPr>
            <p:ph type="ftr" sz="quarter" idx="2"/>
          </p:nvPr>
        </p:nvSpPr>
        <p:spPr>
          <a:xfrm>
            <a:off x="1" y="8842382"/>
            <a:ext cx="3043237" cy="465137"/>
          </a:xfrm>
          <a:prstGeom prst="rect">
            <a:avLst/>
          </a:prstGeom>
        </p:spPr>
        <p:txBody>
          <a:bodyPr vert="horz" lIns="93299" tIns="46649" rIns="93299" bIns="46649"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8277" y="8842382"/>
            <a:ext cx="3043237" cy="465137"/>
          </a:xfrm>
          <a:prstGeom prst="rect">
            <a:avLst/>
          </a:prstGeom>
        </p:spPr>
        <p:txBody>
          <a:bodyPr vert="horz" lIns="93299" tIns="46649" rIns="93299" bIns="46649" rtlCol="0" anchor="b"/>
          <a:lstStyle>
            <a:lvl1pPr algn="r">
              <a:defRPr sz="1200">
                <a:latin typeface="Arial" charset="0"/>
              </a:defRPr>
            </a:lvl1pPr>
          </a:lstStyle>
          <a:p>
            <a:pPr>
              <a:defRPr/>
            </a:pPr>
            <a:fld id="{B30BFA13-E471-4027-AB38-CD25600CCF2A}" type="slidenum">
              <a:rPr lang="en-US"/>
              <a:pPr>
                <a:defRPr/>
              </a:pPr>
              <a:t>‹#›</a:t>
            </a:fld>
            <a:endParaRPr lang="en-US"/>
          </a:p>
        </p:txBody>
      </p:sp>
    </p:spTree>
    <p:extLst>
      <p:ext uri="{BB962C8B-B14F-4D97-AF65-F5344CB8AC3E}">
        <p14:creationId xmlns:p14="http://schemas.microsoft.com/office/powerpoint/2010/main" val="2430691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7"/>
            <a:ext cx="3043237" cy="465137"/>
          </a:xfrm>
          <a:prstGeom prst="rect">
            <a:avLst/>
          </a:prstGeom>
          <a:noFill/>
          <a:ln w="9525">
            <a:noFill/>
            <a:miter lim="800000"/>
            <a:headEnd/>
            <a:tailEnd/>
          </a:ln>
          <a:effectLst/>
        </p:spPr>
        <p:txBody>
          <a:bodyPr vert="horz" wrap="square" lIns="93299" tIns="46649" rIns="93299" bIns="46649" numCol="1" anchor="t" anchorCtr="0" compatLnSpc="1">
            <a:prstTxWarp prst="textNoShape">
              <a:avLst/>
            </a:prstTxWarp>
          </a:bodyPr>
          <a:lstStyle>
            <a:lvl1pPr>
              <a:defRPr sz="1200">
                <a:latin typeface="Arial" charset="0"/>
              </a:defRPr>
            </a:lvl1pPr>
          </a:lstStyle>
          <a:p>
            <a:pPr>
              <a:defRPr/>
            </a:pPr>
            <a:endParaRPr lang="en-US"/>
          </a:p>
        </p:txBody>
      </p:sp>
      <p:sp>
        <p:nvSpPr>
          <p:cNvPr id="15363" name="Rectangle 3"/>
          <p:cNvSpPr>
            <a:spLocks noGrp="1" noChangeArrowheads="1"/>
          </p:cNvSpPr>
          <p:nvPr>
            <p:ph type="dt" idx="1"/>
          </p:nvPr>
        </p:nvSpPr>
        <p:spPr bwMode="auto">
          <a:xfrm>
            <a:off x="3978277" y="7"/>
            <a:ext cx="3043237" cy="465137"/>
          </a:xfrm>
          <a:prstGeom prst="rect">
            <a:avLst/>
          </a:prstGeom>
          <a:noFill/>
          <a:ln w="9525">
            <a:noFill/>
            <a:miter lim="800000"/>
            <a:headEnd/>
            <a:tailEnd/>
          </a:ln>
          <a:effectLst/>
        </p:spPr>
        <p:txBody>
          <a:bodyPr vert="horz" wrap="square" lIns="93299" tIns="46649" rIns="93299" bIns="46649" numCol="1" anchor="t" anchorCtr="0" compatLnSpc="1">
            <a:prstTxWarp prst="textNoShape">
              <a:avLst/>
            </a:prstTxWarp>
          </a:bodyPr>
          <a:lstStyle>
            <a:lvl1pPr algn="r">
              <a:defRPr sz="1200">
                <a:latin typeface="Arial" charset="0"/>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87450" y="700088"/>
            <a:ext cx="4648200"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03268" y="4421189"/>
            <a:ext cx="5616575" cy="4189412"/>
          </a:xfrm>
          <a:prstGeom prst="rect">
            <a:avLst/>
          </a:prstGeom>
          <a:noFill/>
          <a:ln w="9525">
            <a:noFill/>
            <a:miter lim="800000"/>
            <a:headEnd/>
            <a:tailEnd/>
          </a:ln>
          <a:effectLst/>
        </p:spPr>
        <p:txBody>
          <a:bodyPr vert="horz" wrap="square" lIns="93299" tIns="46649" rIns="93299" bIns="466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42382"/>
            <a:ext cx="3043237" cy="465137"/>
          </a:xfrm>
          <a:prstGeom prst="rect">
            <a:avLst/>
          </a:prstGeom>
          <a:noFill/>
          <a:ln w="9525">
            <a:noFill/>
            <a:miter lim="800000"/>
            <a:headEnd/>
            <a:tailEnd/>
          </a:ln>
          <a:effectLst/>
        </p:spPr>
        <p:txBody>
          <a:bodyPr vert="horz" wrap="square" lIns="93299" tIns="46649" rIns="93299" bIns="46649" numCol="1" anchor="b" anchorCtr="0" compatLnSpc="1">
            <a:prstTxWarp prst="textNoShape">
              <a:avLst/>
            </a:prstTxWarp>
          </a:bodyPr>
          <a:lstStyle>
            <a:lvl1pPr>
              <a:defRPr sz="1200">
                <a:latin typeface="Arial" charset="0"/>
              </a:defRPr>
            </a:lvl1pPr>
          </a:lstStyle>
          <a:p>
            <a:pPr>
              <a:defRPr/>
            </a:pPr>
            <a:endParaRPr lang="en-US"/>
          </a:p>
        </p:txBody>
      </p:sp>
      <p:sp>
        <p:nvSpPr>
          <p:cNvPr id="15367" name="Rectangle 7"/>
          <p:cNvSpPr>
            <a:spLocks noGrp="1" noChangeArrowheads="1"/>
          </p:cNvSpPr>
          <p:nvPr>
            <p:ph type="sldNum" sz="quarter" idx="5"/>
          </p:nvPr>
        </p:nvSpPr>
        <p:spPr bwMode="auto">
          <a:xfrm>
            <a:off x="3978277" y="8842382"/>
            <a:ext cx="3043237" cy="465137"/>
          </a:xfrm>
          <a:prstGeom prst="rect">
            <a:avLst/>
          </a:prstGeom>
          <a:noFill/>
          <a:ln w="9525">
            <a:noFill/>
            <a:miter lim="800000"/>
            <a:headEnd/>
            <a:tailEnd/>
          </a:ln>
          <a:effectLst/>
        </p:spPr>
        <p:txBody>
          <a:bodyPr vert="horz" wrap="square" lIns="93299" tIns="46649" rIns="93299" bIns="46649" numCol="1" anchor="b" anchorCtr="0" compatLnSpc="1">
            <a:prstTxWarp prst="textNoShape">
              <a:avLst/>
            </a:prstTxWarp>
          </a:bodyPr>
          <a:lstStyle>
            <a:lvl1pPr algn="r">
              <a:defRPr sz="1200">
                <a:latin typeface="Arial" charset="0"/>
              </a:defRPr>
            </a:lvl1pPr>
          </a:lstStyle>
          <a:p>
            <a:pPr>
              <a:defRPr/>
            </a:pPr>
            <a:fld id="{223BBCB5-4DD5-416B-A1FB-5387092662CD}" type="slidenum">
              <a:rPr lang="en-US"/>
              <a:pPr>
                <a:defRPr/>
              </a:pPr>
              <a:t>‹#›</a:t>
            </a:fld>
            <a:endParaRPr lang="en-US"/>
          </a:p>
        </p:txBody>
      </p:sp>
    </p:spTree>
    <p:extLst>
      <p:ext uri="{BB962C8B-B14F-4D97-AF65-F5344CB8AC3E}">
        <p14:creationId xmlns:p14="http://schemas.microsoft.com/office/powerpoint/2010/main" val="1819593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xfrm>
            <a:off x="1187450" y="700088"/>
            <a:ext cx="4648200"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5DCF0B5-6300-4BC8-A885-91A524E379D9}" type="slidenum">
              <a:rPr lang="en-US" smtClean="0"/>
              <a:pPr eaLnBrk="1" hangingPunct="1"/>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xfrm>
            <a:off x="1187450" y="700088"/>
            <a:ext cx="4648200" cy="3487737"/>
          </a:xfrm>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cs typeface="Arial"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30409535-2008-4288-B6BE-7B79793881E8}" type="slidenum">
              <a:rPr lang="en-US" smtClean="0">
                <a:cs typeface="Arial" charset="0"/>
              </a:rPr>
              <a:pPr eaLnBrk="1" hangingPunct="1"/>
              <a:t>13</a:t>
            </a:fld>
            <a:endParaRPr lang="en-US"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a:xfrm>
            <a:off x="1187450" y="700088"/>
            <a:ext cx="4648200" cy="3487737"/>
          </a:xfrm>
          <a:ln/>
        </p:spPr>
      </p:sp>
      <p:sp>
        <p:nvSpPr>
          <p:cNvPr id="245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245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967" indent="-284603" eaLnBrk="0" hangingPunct="0">
              <a:defRPr>
                <a:solidFill>
                  <a:schemeClr val="tx1"/>
                </a:solidFill>
                <a:latin typeface="Arial" pitchFamily="34" charset="0"/>
              </a:defRPr>
            </a:lvl2pPr>
            <a:lvl3pPr marL="1138412" indent="-227681" eaLnBrk="0" hangingPunct="0">
              <a:defRPr>
                <a:solidFill>
                  <a:schemeClr val="tx1"/>
                </a:solidFill>
                <a:latin typeface="Arial" pitchFamily="34" charset="0"/>
              </a:defRPr>
            </a:lvl3pPr>
            <a:lvl4pPr marL="1593776" indent="-227681" eaLnBrk="0" hangingPunct="0">
              <a:defRPr>
                <a:solidFill>
                  <a:schemeClr val="tx1"/>
                </a:solidFill>
                <a:latin typeface="Arial" pitchFamily="34" charset="0"/>
              </a:defRPr>
            </a:lvl4pPr>
            <a:lvl5pPr marL="2049141" indent="-227681" eaLnBrk="0" hangingPunct="0">
              <a:defRPr>
                <a:solidFill>
                  <a:schemeClr val="tx1"/>
                </a:solidFill>
                <a:latin typeface="Arial" pitchFamily="34" charset="0"/>
              </a:defRPr>
            </a:lvl5pPr>
            <a:lvl6pPr marL="2504506" indent="-227681" eaLnBrk="0" fontAlgn="base" hangingPunct="0">
              <a:spcBef>
                <a:spcPct val="0"/>
              </a:spcBef>
              <a:spcAft>
                <a:spcPct val="0"/>
              </a:spcAft>
              <a:defRPr>
                <a:solidFill>
                  <a:schemeClr val="tx1"/>
                </a:solidFill>
                <a:latin typeface="Arial" pitchFamily="34" charset="0"/>
              </a:defRPr>
            </a:lvl6pPr>
            <a:lvl7pPr marL="2959870" indent="-227681" eaLnBrk="0" fontAlgn="base" hangingPunct="0">
              <a:spcBef>
                <a:spcPct val="0"/>
              </a:spcBef>
              <a:spcAft>
                <a:spcPct val="0"/>
              </a:spcAft>
              <a:defRPr>
                <a:solidFill>
                  <a:schemeClr val="tx1"/>
                </a:solidFill>
                <a:latin typeface="Arial" pitchFamily="34" charset="0"/>
              </a:defRPr>
            </a:lvl7pPr>
            <a:lvl8pPr marL="3415236" indent="-227681" eaLnBrk="0" fontAlgn="base" hangingPunct="0">
              <a:spcBef>
                <a:spcPct val="0"/>
              </a:spcBef>
              <a:spcAft>
                <a:spcPct val="0"/>
              </a:spcAft>
              <a:defRPr>
                <a:solidFill>
                  <a:schemeClr val="tx1"/>
                </a:solidFill>
                <a:latin typeface="Arial" pitchFamily="34" charset="0"/>
              </a:defRPr>
            </a:lvl8pPr>
            <a:lvl9pPr marL="3870601" indent="-227681" eaLnBrk="0" fontAlgn="base" hangingPunct="0">
              <a:spcBef>
                <a:spcPct val="0"/>
              </a:spcBef>
              <a:spcAft>
                <a:spcPct val="0"/>
              </a:spcAft>
              <a:defRPr>
                <a:solidFill>
                  <a:schemeClr val="tx1"/>
                </a:solidFill>
                <a:latin typeface="Arial" pitchFamily="34" charset="0"/>
              </a:defRPr>
            </a:lvl9pPr>
          </a:lstStyle>
          <a:p>
            <a:pPr eaLnBrk="1" hangingPunct="1"/>
            <a:fld id="{2B8E3338-F33D-45A5-8298-A79FF717DFB4}" type="slidenum">
              <a:rPr lang="en-US" smtClean="0">
                <a:cs typeface="Arial" pitchFamily="34" charset="0"/>
              </a:rPr>
              <a:pPr eaLnBrk="1" hangingPunct="1"/>
              <a:t>16</a:t>
            </a:fld>
            <a:endParaRPr lang="en-US" smtClean="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xfrm>
            <a:off x="1187450" y="700088"/>
            <a:ext cx="4648200" cy="3487737"/>
          </a:xfrm>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8927" indent="-284203" eaLnBrk="0" hangingPunct="0">
              <a:defRPr>
                <a:solidFill>
                  <a:schemeClr val="tx1"/>
                </a:solidFill>
                <a:latin typeface="Arial" pitchFamily="34" charset="0"/>
              </a:defRPr>
            </a:lvl2pPr>
            <a:lvl3pPr marL="1136812" indent="-227362" eaLnBrk="0" hangingPunct="0">
              <a:defRPr>
                <a:solidFill>
                  <a:schemeClr val="tx1"/>
                </a:solidFill>
                <a:latin typeface="Arial" pitchFamily="34" charset="0"/>
              </a:defRPr>
            </a:lvl3pPr>
            <a:lvl4pPr marL="1591537" indent="-227362" eaLnBrk="0" hangingPunct="0">
              <a:defRPr>
                <a:solidFill>
                  <a:schemeClr val="tx1"/>
                </a:solidFill>
                <a:latin typeface="Arial" pitchFamily="34" charset="0"/>
              </a:defRPr>
            </a:lvl4pPr>
            <a:lvl5pPr marL="2046261" indent="-227362" eaLnBrk="0" hangingPunct="0">
              <a:defRPr>
                <a:solidFill>
                  <a:schemeClr val="tx1"/>
                </a:solidFill>
                <a:latin typeface="Arial" pitchFamily="34" charset="0"/>
              </a:defRPr>
            </a:lvl5pPr>
            <a:lvl6pPr marL="2500986" indent="-227362" eaLnBrk="0" fontAlgn="base" hangingPunct="0">
              <a:spcBef>
                <a:spcPct val="0"/>
              </a:spcBef>
              <a:spcAft>
                <a:spcPct val="0"/>
              </a:spcAft>
              <a:defRPr>
                <a:solidFill>
                  <a:schemeClr val="tx1"/>
                </a:solidFill>
                <a:latin typeface="Arial" pitchFamily="34" charset="0"/>
              </a:defRPr>
            </a:lvl6pPr>
            <a:lvl7pPr marL="2955710" indent="-227362" eaLnBrk="0" fontAlgn="base" hangingPunct="0">
              <a:spcBef>
                <a:spcPct val="0"/>
              </a:spcBef>
              <a:spcAft>
                <a:spcPct val="0"/>
              </a:spcAft>
              <a:defRPr>
                <a:solidFill>
                  <a:schemeClr val="tx1"/>
                </a:solidFill>
                <a:latin typeface="Arial" pitchFamily="34" charset="0"/>
              </a:defRPr>
            </a:lvl7pPr>
            <a:lvl8pPr marL="3410435" indent="-227362" eaLnBrk="0" fontAlgn="base" hangingPunct="0">
              <a:spcBef>
                <a:spcPct val="0"/>
              </a:spcBef>
              <a:spcAft>
                <a:spcPct val="0"/>
              </a:spcAft>
              <a:defRPr>
                <a:solidFill>
                  <a:schemeClr val="tx1"/>
                </a:solidFill>
                <a:latin typeface="Arial" pitchFamily="34" charset="0"/>
              </a:defRPr>
            </a:lvl8pPr>
            <a:lvl9pPr marL="3865160" indent="-227362" eaLnBrk="0" fontAlgn="base" hangingPunct="0">
              <a:spcBef>
                <a:spcPct val="0"/>
              </a:spcBef>
              <a:spcAft>
                <a:spcPct val="0"/>
              </a:spcAft>
              <a:defRPr>
                <a:solidFill>
                  <a:schemeClr val="tx1"/>
                </a:solidFill>
                <a:latin typeface="Arial" pitchFamily="34" charset="0"/>
              </a:defRPr>
            </a:lvl9pPr>
          </a:lstStyle>
          <a:p>
            <a:pPr eaLnBrk="1" hangingPunct="1"/>
            <a:fld id="{2AE7326A-D58A-499A-A375-2F3F8FD20F35}" type="slidenum">
              <a:rPr lang="en-US" smtClean="0">
                <a:cs typeface="Arial" pitchFamily="34" charset="0"/>
              </a:rPr>
              <a:pPr eaLnBrk="1" hangingPunct="1"/>
              <a:t>17</a:t>
            </a:fld>
            <a:endParaRPr lang="en-US" smtClean="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OVR</a:t>
            </a:r>
            <a:r>
              <a:rPr lang="en-US" baseline="0" dirty="0" smtClean="0"/>
              <a:t> not needed yet, but will be discussed </a:t>
            </a:r>
            <a:r>
              <a:rPr lang="en-US" baseline="0" smtClean="0"/>
              <a:t>at meeting.</a:t>
            </a:r>
            <a:endParaRPr lang="en-US"/>
          </a:p>
        </p:txBody>
      </p:sp>
      <p:sp>
        <p:nvSpPr>
          <p:cNvPr id="4" name="Slide Number Placeholder 3"/>
          <p:cNvSpPr>
            <a:spLocks noGrp="1"/>
          </p:cNvSpPr>
          <p:nvPr>
            <p:ph type="sldNum" sz="quarter" idx="10"/>
          </p:nvPr>
        </p:nvSpPr>
        <p:spPr/>
        <p:txBody>
          <a:bodyPr/>
          <a:lstStyle/>
          <a:p>
            <a:pPr>
              <a:defRPr/>
            </a:pPr>
            <a:fld id="{58863AEA-B2C7-48E0-935C-F08AA3F8AF95}" type="slidenum">
              <a:rPr lang="en-US" smtClean="0"/>
              <a:pPr>
                <a:defRPr/>
              </a:pPr>
              <a:t>18</a:t>
            </a:fld>
            <a:endParaRPr lang="en-US"/>
          </a:p>
        </p:txBody>
      </p:sp>
    </p:spTree>
    <p:extLst>
      <p:ext uri="{BB962C8B-B14F-4D97-AF65-F5344CB8AC3E}">
        <p14:creationId xmlns:p14="http://schemas.microsoft.com/office/powerpoint/2010/main" val="627830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1E31B286-56CF-47CC-85D2-50BF6B6A37A0}" type="slidenum">
              <a:rPr lang="en-US" smtClean="0">
                <a:cs typeface="Arial" charset="0"/>
              </a:rPr>
              <a:pPr eaLnBrk="1" hangingPunct="1"/>
              <a:t>20</a:t>
            </a:fld>
            <a:endParaRPr lang="en-US" smtClean="0">
              <a:cs typeface="Arial" charset="0"/>
            </a:endParaRPr>
          </a:p>
        </p:txBody>
      </p:sp>
      <p:sp>
        <p:nvSpPr>
          <p:cNvPr id="68611" name="Rectangle 2"/>
          <p:cNvSpPr>
            <a:spLocks noGrp="1" noRot="1" noChangeAspect="1" noChangeArrowheads="1" noTextEdit="1"/>
          </p:cNvSpPr>
          <p:nvPr>
            <p:ph type="sldImg"/>
          </p:nvPr>
        </p:nvSpPr>
        <p:spPr>
          <a:xfrm>
            <a:off x="1187450" y="700088"/>
            <a:ext cx="4648200" cy="3487737"/>
          </a:xfrm>
          <a:ln/>
        </p:spPr>
      </p:sp>
      <p:sp>
        <p:nvSpPr>
          <p:cNvPr id="68612" name="Rectangle 3"/>
          <p:cNvSpPr>
            <a:spLocks noGrp="1" noChangeArrowheads="1"/>
          </p:cNvSpPr>
          <p:nvPr>
            <p:ph type="body" idx="1"/>
          </p:nvPr>
        </p:nvSpPr>
        <p:spPr>
          <a:xfrm>
            <a:off x="233366" y="4422776"/>
            <a:ext cx="6789738" cy="4730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z="900">
                <a:cs typeface="Arial" charset="0"/>
              </a:rPr>
              <a:t>Experts on their child…..</a:t>
            </a:r>
          </a:p>
          <a:p>
            <a:pPr eaLnBrk="1" hangingPunct="1">
              <a:lnSpc>
                <a:spcPct val="90000"/>
              </a:lnSpc>
            </a:pPr>
            <a:r>
              <a:rPr lang="en-US" sz="900">
                <a:cs typeface="Arial" charset="0"/>
              </a:rPr>
              <a:t>-Rehabilitation Act and IDEA both emphasize the importance of family involvement in planning for their child’s goals and future</a:t>
            </a:r>
          </a:p>
          <a:p>
            <a:pPr eaLnBrk="1" hangingPunct="1">
              <a:lnSpc>
                <a:spcPct val="90000"/>
              </a:lnSpc>
            </a:pPr>
            <a:r>
              <a:rPr lang="en-US" sz="900">
                <a:cs typeface="Arial" charset="0"/>
              </a:rPr>
              <a:t>-can bring to the table information on their child’s interest, aptitudes, hobbies, community involvement</a:t>
            </a:r>
          </a:p>
          <a:p>
            <a:pPr eaLnBrk="1" hangingPunct="1">
              <a:lnSpc>
                <a:spcPct val="90000"/>
              </a:lnSpc>
            </a:pPr>
            <a:endParaRPr lang="en-US" sz="900">
              <a:cs typeface="Arial" charset="0"/>
            </a:endParaRPr>
          </a:p>
          <a:p>
            <a:pPr eaLnBrk="1" hangingPunct="1">
              <a:lnSpc>
                <a:spcPct val="90000"/>
              </a:lnSpc>
            </a:pPr>
            <a:r>
              <a:rPr lang="en-US" sz="900">
                <a:cs typeface="Arial" charset="0"/>
              </a:rPr>
              <a:t>Provide long-term support…..</a:t>
            </a:r>
          </a:p>
          <a:p>
            <a:pPr eaLnBrk="1" hangingPunct="1">
              <a:lnSpc>
                <a:spcPct val="90000"/>
              </a:lnSpc>
            </a:pPr>
            <a:r>
              <a:rPr lang="en-US" sz="900">
                <a:cs typeface="Arial" charset="0"/>
              </a:rPr>
              <a:t>-instilling values</a:t>
            </a:r>
          </a:p>
          <a:p>
            <a:pPr eaLnBrk="1" hangingPunct="1">
              <a:lnSpc>
                <a:spcPct val="90000"/>
              </a:lnSpc>
            </a:pPr>
            <a:r>
              <a:rPr lang="en-US" sz="900">
                <a:cs typeface="Arial" charset="0"/>
              </a:rPr>
              <a:t>-building work and social skills</a:t>
            </a:r>
          </a:p>
          <a:p>
            <a:pPr eaLnBrk="1" hangingPunct="1">
              <a:lnSpc>
                <a:spcPct val="90000"/>
              </a:lnSpc>
            </a:pPr>
            <a:r>
              <a:rPr lang="en-US" sz="900">
                <a:cs typeface="Arial" charset="0"/>
              </a:rPr>
              <a:t>-increase independence</a:t>
            </a:r>
          </a:p>
          <a:p>
            <a:pPr eaLnBrk="1" hangingPunct="1">
              <a:lnSpc>
                <a:spcPct val="90000"/>
              </a:lnSpc>
            </a:pPr>
            <a:r>
              <a:rPr lang="en-US" sz="900">
                <a:cs typeface="Arial" charset="0"/>
              </a:rPr>
              <a:t>-cultivating personal responsibility</a:t>
            </a:r>
          </a:p>
          <a:p>
            <a:pPr eaLnBrk="1" hangingPunct="1">
              <a:lnSpc>
                <a:spcPct val="90000"/>
              </a:lnSpc>
            </a:pPr>
            <a:endParaRPr lang="en-US" sz="900">
              <a:cs typeface="Arial" charset="0"/>
            </a:endParaRPr>
          </a:p>
          <a:p>
            <a:pPr eaLnBrk="1" hangingPunct="1">
              <a:lnSpc>
                <a:spcPct val="90000"/>
              </a:lnSpc>
            </a:pPr>
            <a:r>
              <a:rPr lang="en-US" sz="900">
                <a:cs typeface="Arial" charset="0"/>
              </a:rPr>
              <a:t>Are advocates for services and benefits……</a:t>
            </a:r>
          </a:p>
          <a:p>
            <a:pPr eaLnBrk="1" hangingPunct="1">
              <a:lnSpc>
                <a:spcPct val="90000"/>
              </a:lnSpc>
            </a:pPr>
            <a:r>
              <a:rPr lang="en-US" sz="900">
                <a:cs typeface="Arial" charset="0"/>
              </a:rPr>
              <a:t>-have spent many years working with the school system</a:t>
            </a:r>
          </a:p>
          <a:p>
            <a:pPr eaLnBrk="1" hangingPunct="1">
              <a:lnSpc>
                <a:spcPct val="90000"/>
              </a:lnSpc>
            </a:pPr>
            <a:r>
              <a:rPr lang="en-US" sz="900">
                <a:cs typeface="Arial" charset="0"/>
              </a:rPr>
              <a:t>-have learned how to deal with one or two agencies for services/benefits</a:t>
            </a:r>
          </a:p>
          <a:p>
            <a:pPr eaLnBrk="1" hangingPunct="1">
              <a:lnSpc>
                <a:spcPct val="90000"/>
              </a:lnSpc>
            </a:pPr>
            <a:r>
              <a:rPr lang="en-US" sz="900">
                <a:cs typeface="Arial" charset="0"/>
              </a:rPr>
              <a:t>Vary in their capacity to support their child……</a:t>
            </a:r>
          </a:p>
          <a:p>
            <a:pPr eaLnBrk="1" hangingPunct="1">
              <a:lnSpc>
                <a:spcPct val="90000"/>
              </a:lnSpc>
            </a:pPr>
            <a:r>
              <a:rPr lang="en-US" sz="900">
                <a:cs typeface="Arial" charset="0"/>
              </a:rPr>
              <a:t>-be careful of labeling the actions of parents</a:t>
            </a:r>
          </a:p>
          <a:p>
            <a:pPr eaLnBrk="1" hangingPunct="1">
              <a:lnSpc>
                <a:spcPct val="90000"/>
              </a:lnSpc>
            </a:pPr>
            <a:r>
              <a:rPr lang="en-US" sz="900">
                <a:cs typeface="Arial" charset="0"/>
              </a:rPr>
              <a:t>	-Having difficulty attending meetings does not mean that the family is uncooperative</a:t>
            </a:r>
          </a:p>
          <a:p>
            <a:pPr eaLnBrk="1" hangingPunct="1">
              <a:lnSpc>
                <a:spcPct val="90000"/>
              </a:lnSpc>
            </a:pPr>
            <a:r>
              <a:rPr lang="en-US" sz="900">
                <a:cs typeface="Arial" charset="0"/>
              </a:rPr>
              <a:t>	-Deferring to professionals doesn’t mean that the parents understood what was discussed</a:t>
            </a:r>
          </a:p>
          <a:p>
            <a:pPr eaLnBrk="1" hangingPunct="1">
              <a:lnSpc>
                <a:spcPct val="90000"/>
              </a:lnSpc>
            </a:pPr>
            <a:r>
              <a:rPr lang="en-US" sz="900">
                <a:cs typeface="Arial" charset="0"/>
              </a:rPr>
              <a:t>	-May equate having a job with losing benefits which they have come to rely on</a:t>
            </a:r>
          </a:p>
          <a:p>
            <a:pPr eaLnBrk="1" hangingPunct="1">
              <a:lnSpc>
                <a:spcPct val="90000"/>
              </a:lnSpc>
            </a:pPr>
            <a:r>
              <a:rPr lang="en-US" sz="900">
                <a:cs typeface="Arial" charset="0"/>
              </a:rPr>
              <a:t>	-May have low expectations for their child</a:t>
            </a:r>
          </a:p>
          <a:p>
            <a:pPr eaLnBrk="1" hangingPunct="1">
              <a:lnSpc>
                <a:spcPct val="90000"/>
              </a:lnSpc>
            </a:pPr>
            <a:r>
              <a:rPr lang="en-US" sz="900">
                <a:cs typeface="Arial" charset="0"/>
              </a:rPr>
              <a:t>Dealing with multiple issues……</a:t>
            </a:r>
          </a:p>
          <a:p>
            <a:pPr eaLnBrk="1" hangingPunct="1">
              <a:lnSpc>
                <a:spcPct val="90000"/>
              </a:lnSpc>
            </a:pPr>
            <a:r>
              <a:rPr lang="en-US" sz="900">
                <a:cs typeface="Arial" charset="0"/>
              </a:rPr>
              <a:t>-are there other issues of importance that are occupying their time?</a:t>
            </a:r>
          </a:p>
          <a:p>
            <a:pPr eaLnBrk="1" hangingPunct="1">
              <a:lnSpc>
                <a:spcPct val="90000"/>
              </a:lnSpc>
            </a:pPr>
            <a:r>
              <a:rPr lang="en-US" sz="900">
                <a:cs typeface="Arial" charset="0"/>
              </a:rPr>
              <a:t>-do they worry that working with decrease the child’s benefits?</a:t>
            </a:r>
          </a:p>
          <a:p>
            <a:pPr eaLnBrk="1" hangingPunct="1">
              <a:lnSpc>
                <a:spcPct val="90000"/>
              </a:lnSpc>
            </a:pPr>
            <a:r>
              <a:rPr lang="en-US" sz="900">
                <a:cs typeface="Arial" charset="0"/>
              </a:rPr>
              <a:t>-are they worried that being out in the community involves a risk of being abuse or exploited?</a:t>
            </a:r>
          </a:p>
          <a:p>
            <a:pPr eaLnBrk="1" hangingPunct="1">
              <a:lnSpc>
                <a:spcPct val="90000"/>
              </a:lnSpc>
            </a:pPr>
            <a:endParaRPr lang="en-US" sz="900">
              <a:cs typeface="Arial" charset="0"/>
            </a:endParaRPr>
          </a:p>
          <a:p>
            <a:pPr eaLnBrk="1" hangingPunct="1">
              <a:lnSpc>
                <a:spcPct val="90000"/>
              </a:lnSpc>
            </a:pPr>
            <a:r>
              <a:rPr lang="en-US" sz="900">
                <a:cs typeface="Arial" charset="0"/>
              </a:rPr>
              <a:t>Will more likely participate if they feel that their participation is valued….</a:t>
            </a:r>
          </a:p>
          <a:p>
            <a:pPr eaLnBrk="1" hangingPunct="1">
              <a:lnSpc>
                <a:spcPct val="90000"/>
              </a:lnSpc>
            </a:pPr>
            <a:r>
              <a:rPr lang="en-US" sz="900">
                <a:cs typeface="Arial" charset="0"/>
              </a:rPr>
              <a:t>-lack of knowledge about the subject may make parents hesitant to become involved</a:t>
            </a:r>
          </a:p>
          <a:p>
            <a:pPr eaLnBrk="1" hangingPunct="1">
              <a:lnSpc>
                <a:spcPct val="90000"/>
              </a:lnSpc>
            </a:pPr>
            <a:r>
              <a:rPr lang="en-US" sz="900">
                <a:cs typeface="Arial" charset="0"/>
              </a:rPr>
              <a:t>-Need to be told of the importance of their role in this aspect of the students life</a:t>
            </a:r>
          </a:p>
          <a:p>
            <a:pPr eaLnBrk="1" hangingPunct="1">
              <a:lnSpc>
                <a:spcPct val="90000"/>
              </a:lnSpc>
            </a:pPr>
            <a:r>
              <a:rPr lang="en-US" sz="900">
                <a:cs typeface="Arial" charset="0"/>
              </a:rPr>
              <a:t>And yet when parents aren’t involved in the school events we often hear the following.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1187450" y="700088"/>
            <a:ext cx="4648200" cy="3487737"/>
          </a:xfrm>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smtClean="0">
                <a:cs typeface="Arial" charset="0"/>
              </a:rPr>
              <a:t>How often have you heard this kind of comment from educators?</a:t>
            </a:r>
          </a:p>
          <a:p>
            <a:pPr lvl="1" eaLnBrk="1" hangingPunct="1">
              <a:lnSpc>
                <a:spcPct val="80000"/>
              </a:lnSpc>
            </a:pPr>
            <a:r>
              <a:rPr lang="en-US" smtClean="0">
                <a:cs typeface="Arial" charset="0"/>
              </a:rPr>
              <a:t>“Parents of secondary students just aren’t as involved as parents of elementary students!”</a:t>
            </a:r>
          </a:p>
          <a:p>
            <a:pPr lvl="1" eaLnBrk="1" hangingPunct="1">
              <a:lnSpc>
                <a:spcPct val="80000"/>
              </a:lnSpc>
            </a:pPr>
            <a:r>
              <a:rPr lang="en-US" smtClean="0">
                <a:cs typeface="Arial" charset="0"/>
              </a:rPr>
              <a:t>“Our parents trust us so much that they don’t even have to come to the meetings… they know we’ll always do what’s right for their child!”</a:t>
            </a:r>
          </a:p>
          <a:p>
            <a:pPr lvl="1" eaLnBrk="1" hangingPunct="1">
              <a:lnSpc>
                <a:spcPct val="80000"/>
              </a:lnSpc>
            </a:pPr>
            <a:r>
              <a:rPr lang="en-US" smtClean="0">
                <a:cs typeface="Arial" charset="0"/>
              </a:rPr>
              <a:t>“We know they don’t care because they never come to meetings!”</a:t>
            </a:r>
          </a:p>
          <a:p>
            <a:pPr lvl="1" eaLnBrk="1" hangingPunct="1">
              <a:lnSpc>
                <a:spcPct val="80000"/>
              </a:lnSpc>
            </a:pPr>
            <a:r>
              <a:rPr lang="en-US" smtClean="0">
                <a:cs typeface="Arial" charset="0"/>
              </a:rPr>
              <a:t>“Parents don’t understand the transition process so it’s alright that they aren’t at the meetings—agencies know best on the transition issues!”</a:t>
            </a:r>
          </a:p>
          <a:p>
            <a:pPr eaLnBrk="1" hangingPunct="1"/>
            <a:endParaRPr lang="en-US" smtClean="0">
              <a:cs typeface="Arial" charset="0"/>
            </a:endParaRPr>
          </a:p>
          <a:p>
            <a:pPr eaLnBrk="1" hangingPunct="1"/>
            <a:r>
              <a:rPr lang="en-US" smtClean="0">
                <a:cs typeface="Arial" charset="0"/>
              </a:rPr>
              <a:t>We don’t always have the time or the insight to determine why a parent has not been involved in the meetings or events at school.</a:t>
            </a:r>
          </a:p>
          <a:p>
            <a:pPr lvl="1" eaLnBrk="1" hangingPunct="1"/>
            <a:r>
              <a:rPr lang="en-US" sz="2900">
                <a:cs typeface="Arial" charset="0"/>
              </a:rPr>
              <a:t>May be intimidated by educational jargon or by large numbers of people at meetings. </a:t>
            </a:r>
          </a:p>
          <a:p>
            <a:pPr lvl="1" eaLnBrk="1" hangingPunct="1"/>
            <a:r>
              <a:rPr lang="en-US" sz="2900">
                <a:cs typeface="Arial" charset="0"/>
              </a:rPr>
              <a:t>May have difficulty getting off work and therefore hasn’t attended a meeting for a few years.  </a:t>
            </a:r>
          </a:p>
          <a:p>
            <a:pPr lvl="1" eaLnBrk="1" hangingPunct="1"/>
            <a:r>
              <a:rPr lang="en-US" sz="2900">
                <a:cs typeface="Arial" charset="0"/>
              </a:rPr>
              <a:t>May not trust the school personnel because of an incident that occurred many years ago.</a:t>
            </a:r>
          </a:p>
          <a:p>
            <a:pPr lvl="1" eaLnBrk="1" hangingPunct="1"/>
            <a:endParaRPr lang="en-US" sz="2900">
              <a:solidFill>
                <a:srgbClr val="000099"/>
              </a:solidFill>
              <a:cs typeface="Arial" charset="0"/>
            </a:endParaRPr>
          </a:p>
          <a:p>
            <a:pPr lvl="1" eaLnBrk="1" hangingPunct="1"/>
            <a:r>
              <a:rPr lang="en-US" smtClean="0">
                <a:solidFill>
                  <a:srgbClr val="000099"/>
                </a:solidFill>
                <a:cs typeface="Arial" charset="0"/>
              </a:rPr>
              <a:t>But, we do need to find ways to keep parents involved!</a:t>
            </a:r>
            <a:endParaRPr lang="en-US" smtClean="0">
              <a:cs typeface="Arial" charset="0"/>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97E085BE-7BAF-4E41-8968-915B6989D349}" type="slidenum">
              <a:rPr lang="en-US" smtClean="0">
                <a:cs typeface="Arial" charset="0"/>
              </a:rPr>
              <a:pPr eaLnBrk="1" hangingPunct="1"/>
              <a:t>21</a:t>
            </a:fld>
            <a:endParaRPr lang="en-US" smtClean="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xfrm>
            <a:off x="1187450" y="700088"/>
            <a:ext cx="4648200" cy="3487737"/>
          </a:xfrm>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cs typeface="Arial" charset="0"/>
              </a:rPr>
              <a:t>Indicator 8 while not directly related to secondary transition is another vital indicator that assists a student in reaching his/her post school goals.</a:t>
            </a:r>
          </a:p>
          <a:p>
            <a:endParaRPr lang="en-US" smtClean="0">
              <a:cs typeface="Arial" charset="0"/>
            </a:endParaRPr>
          </a:p>
          <a:p>
            <a:pPr eaLnBrk="1" hangingPunct="1"/>
            <a:r>
              <a:rPr lang="en-US" smtClean="0">
                <a:cs typeface="Arial" charset="0"/>
              </a:rPr>
              <a:t>Share all information given/presented to parents with the student’s classroom, ancillary teachers and vocational teachers.</a:t>
            </a:r>
          </a:p>
          <a:p>
            <a:pPr eaLnBrk="1" hangingPunct="1"/>
            <a:endParaRPr lang="en-US" smtClean="0">
              <a:cs typeface="Arial" charset="0"/>
            </a:endParaRPr>
          </a:p>
          <a:p>
            <a:pPr eaLnBrk="1" hangingPunct="1"/>
            <a:r>
              <a:rPr lang="en-US" smtClean="0">
                <a:cs typeface="Arial" charset="0"/>
              </a:rPr>
              <a:t>Keep everyone in the loop</a:t>
            </a:r>
          </a:p>
          <a:p>
            <a:endParaRPr lang="en-US" smtClean="0">
              <a:cs typeface="Arial" charset="0"/>
            </a:endParaRPr>
          </a:p>
          <a:p>
            <a:endParaRPr lang="en-US" smtClean="0">
              <a:cs typeface="Arial" charset="0"/>
            </a:endParaRPr>
          </a:p>
          <a:p>
            <a:endParaRPr lang="en-US" smtClean="0">
              <a:cs typeface="Arial" charset="0"/>
            </a:endParaRPr>
          </a:p>
          <a:p>
            <a:r>
              <a:rPr lang="en-US" smtClean="0">
                <a:cs typeface="Arial" charset="0"/>
              </a:rPr>
              <a:t>Ongoing communication</a:t>
            </a:r>
          </a:p>
          <a:p>
            <a:r>
              <a:rPr lang="en-US" smtClean="0">
                <a:cs typeface="Arial" charset="0"/>
              </a:rPr>
              <a:t>Don’t do everything for—kids need to develop skills</a:t>
            </a: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E2F59FB5-005D-4157-9EEB-1AA8F3352751}" type="slidenum">
              <a:rPr lang="en-US" smtClean="0">
                <a:cs typeface="Arial" charset="0"/>
              </a:rPr>
              <a:pPr eaLnBrk="1" hangingPunct="1"/>
              <a:t>22</a:t>
            </a:fld>
            <a:endParaRPr lang="en-US" smtClean="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Verdana" pitchFamily="34" charset="0"/>
                <a:cs typeface="Arial" charset="0"/>
              </a:defRPr>
            </a:lvl1pPr>
            <a:lvl2pPr marL="742950" indent="-285750" eaLnBrk="0" hangingPunct="0">
              <a:defRPr b="1">
                <a:solidFill>
                  <a:schemeClr val="tx1"/>
                </a:solidFill>
                <a:latin typeface="Verdana" pitchFamily="34" charset="0"/>
                <a:cs typeface="Arial" charset="0"/>
              </a:defRPr>
            </a:lvl2pPr>
            <a:lvl3pPr marL="1143000" indent="-228600" eaLnBrk="0" hangingPunct="0">
              <a:defRPr b="1">
                <a:solidFill>
                  <a:schemeClr val="tx1"/>
                </a:solidFill>
                <a:latin typeface="Verdana" pitchFamily="34" charset="0"/>
                <a:cs typeface="Arial" charset="0"/>
              </a:defRPr>
            </a:lvl3pPr>
            <a:lvl4pPr marL="1600200" indent="-228600" eaLnBrk="0" hangingPunct="0">
              <a:defRPr b="1">
                <a:solidFill>
                  <a:schemeClr val="tx1"/>
                </a:solidFill>
                <a:latin typeface="Verdana" pitchFamily="34" charset="0"/>
                <a:cs typeface="Arial" charset="0"/>
              </a:defRPr>
            </a:lvl4pPr>
            <a:lvl5pPr marL="2057400" indent="-228600" eaLnBrk="0" hangingPunct="0">
              <a:defRPr b="1">
                <a:solidFill>
                  <a:schemeClr val="tx1"/>
                </a:solidFill>
                <a:latin typeface="Verdana" pitchFamily="34" charset="0"/>
                <a:cs typeface="Arial" charset="0"/>
              </a:defRPr>
            </a:lvl5pPr>
            <a:lvl6pPr marL="2514600" indent="-228600" eaLnBrk="0" fontAlgn="base" hangingPunct="0">
              <a:spcBef>
                <a:spcPct val="0"/>
              </a:spcBef>
              <a:spcAft>
                <a:spcPct val="0"/>
              </a:spcAft>
              <a:defRPr b="1">
                <a:solidFill>
                  <a:schemeClr val="tx1"/>
                </a:solidFill>
                <a:latin typeface="Verdana" pitchFamily="34" charset="0"/>
                <a:cs typeface="Arial" charset="0"/>
              </a:defRPr>
            </a:lvl6pPr>
            <a:lvl7pPr marL="2971800" indent="-228600" eaLnBrk="0" fontAlgn="base" hangingPunct="0">
              <a:spcBef>
                <a:spcPct val="0"/>
              </a:spcBef>
              <a:spcAft>
                <a:spcPct val="0"/>
              </a:spcAft>
              <a:defRPr b="1">
                <a:solidFill>
                  <a:schemeClr val="tx1"/>
                </a:solidFill>
                <a:latin typeface="Verdana" pitchFamily="34" charset="0"/>
                <a:cs typeface="Arial" charset="0"/>
              </a:defRPr>
            </a:lvl7pPr>
            <a:lvl8pPr marL="3429000" indent="-228600" eaLnBrk="0" fontAlgn="base" hangingPunct="0">
              <a:spcBef>
                <a:spcPct val="0"/>
              </a:spcBef>
              <a:spcAft>
                <a:spcPct val="0"/>
              </a:spcAft>
              <a:defRPr b="1">
                <a:solidFill>
                  <a:schemeClr val="tx1"/>
                </a:solidFill>
                <a:latin typeface="Verdana" pitchFamily="34" charset="0"/>
                <a:cs typeface="Arial" charset="0"/>
              </a:defRPr>
            </a:lvl8pPr>
            <a:lvl9pPr marL="3886200" indent="-228600" eaLnBrk="0" fontAlgn="base" hangingPunct="0">
              <a:spcBef>
                <a:spcPct val="0"/>
              </a:spcBef>
              <a:spcAft>
                <a:spcPct val="0"/>
              </a:spcAft>
              <a:defRPr b="1">
                <a:solidFill>
                  <a:schemeClr val="tx1"/>
                </a:solidFill>
                <a:latin typeface="Verdana" pitchFamily="34" charset="0"/>
                <a:cs typeface="Arial" charset="0"/>
              </a:defRPr>
            </a:lvl9pPr>
          </a:lstStyle>
          <a:p>
            <a:pPr eaLnBrk="1" hangingPunct="1"/>
            <a:fld id="{9F9A7058-B97E-4F16-8C9C-214E19CBB2AF}" type="slidenum">
              <a:rPr lang="en-US" b="0" smtClean="0">
                <a:latin typeface="Arial" charset="0"/>
              </a:rPr>
              <a:pPr eaLnBrk="1" hangingPunct="1"/>
              <a:t>23</a:t>
            </a:fld>
            <a:endParaRPr lang="en-US" b="0" smtClean="0">
              <a:latin typeface="Arial" charset="0"/>
            </a:endParaRPr>
          </a:p>
        </p:txBody>
      </p:sp>
      <p:sp>
        <p:nvSpPr>
          <p:cNvPr id="320515" name="Rectangle 2"/>
          <p:cNvSpPr>
            <a:spLocks noGrp="1" noRot="1" noChangeAspect="1" noChangeArrowheads="1" noTextEdit="1"/>
          </p:cNvSpPr>
          <p:nvPr>
            <p:ph type="sldImg"/>
          </p:nvPr>
        </p:nvSpPr>
        <p:spPr>
          <a:xfrm>
            <a:off x="1182688" y="698500"/>
            <a:ext cx="4654550" cy="3490913"/>
          </a:xfrm>
          <a:ln/>
        </p:spPr>
      </p:sp>
      <p:sp>
        <p:nvSpPr>
          <p:cNvPr id="524291" name="Rectangle 3"/>
          <p:cNvSpPr>
            <a:spLocks noGrp="1" noChangeArrowheads="1"/>
          </p:cNvSpPr>
          <p:nvPr>
            <p:ph type="body" idx="1"/>
          </p:nvPr>
        </p:nvSpPr>
        <p:spPr>
          <a:xfrm>
            <a:off x="936418" y="4422544"/>
            <a:ext cx="5150273" cy="4188935"/>
          </a:xfrm>
        </p:spPr>
        <p:txBody>
          <a:bodyPr/>
          <a:lstStyle/>
          <a:p>
            <a:pPr marL="228600" indent="-228600">
              <a:defRPr/>
            </a:pPr>
            <a:r>
              <a:rPr lang="en-US" sz="1600" dirty="0">
                <a:latin typeface="Lucida Sans" pitchFamily="34" charset="0"/>
              </a:rPr>
              <a:t>Working with the State Transition Team, agencies, and families, the Transition Health Care Checklist was created to guide youth, families and professionals during this time of Transition.</a:t>
            </a:r>
          </a:p>
          <a:p>
            <a:pPr marL="228600" indent="-228600" algn="ctr">
              <a:defRPr/>
            </a:pPr>
            <a:endParaRPr lang="en-US" sz="1600" dirty="0">
              <a:latin typeface="Lucida Sans" pitchFamily="34" charset="0"/>
            </a:endParaRPr>
          </a:p>
          <a:p>
            <a:pPr marL="228600" indent="-228600">
              <a:defRPr/>
            </a:pPr>
            <a:r>
              <a:rPr lang="en-US" sz="1600" dirty="0">
                <a:latin typeface="Lucida Sans" pitchFamily="34" charset="0"/>
              </a:rPr>
              <a:t>This publication is available on-line.  For a copy of this document please visit the Department of Health website at:</a:t>
            </a:r>
          </a:p>
          <a:p>
            <a:pPr marL="228600" indent="-228600">
              <a:defRPr/>
            </a:pPr>
            <a:r>
              <a:rPr lang="en-US" sz="1600" dirty="0" smtClean="0">
                <a:latin typeface="Lucida Sans" pitchFamily="34" charset="0"/>
              </a:rPr>
              <a:t>www.health.state.pa.us/transitionchecklist</a:t>
            </a:r>
          </a:p>
          <a:p>
            <a:pPr marL="228600" indent="-228600">
              <a:defRPr/>
            </a:pPr>
            <a:endParaRPr lang="en-US" sz="1600" dirty="0" smtClean="0">
              <a:latin typeface="Lucida Sans" pitchFamily="34" charset="0"/>
            </a:endParaRPr>
          </a:p>
          <a:p>
            <a:pPr>
              <a:defRPr/>
            </a:pPr>
            <a:r>
              <a:rPr lang="en-US" sz="1600" dirty="0" smtClean="0"/>
              <a:t>Access to adult medical care</a:t>
            </a:r>
          </a:p>
          <a:p>
            <a:pPr>
              <a:defRPr/>
            </a:pPr>
            <a:r>
              <a:rPr lang="en-US" sz="1600" dirty="0" smtClean="0"/>
              <a:t>Changes in health care insurance</a:t>
            </a:r>
          </a:p>
          <a:p>
            <a:pPr>
              <a:defRPr/>
            </a:pPr>
            <a:r>
              <a:rPr lang="en-US" sz="1600" dirty="0" smtClean="0"/>
              <a:t>Timelines and deadlines</a:t>
            </a:r>
          </a:p>
          <a:p>
            <a:pPr>
              <a:defRPr/>
            </a:pPr>
            <a:r>
              <a:rPr lang="en-US" sz="1600" dirty="0" smtClean="0"/>
              <a:t>Employers who do not understand unique health concerns</a:t>
            </a:r>
            <a:endParaRPr lang="en-US" sz="1600" dirty="0">
              <a:latin typeface="Lucida Sans" pitchFamily="34" charset="0"/>
            </a:endParaRPr>
          </a:p>
          <a:p>
            <a:pPr marL="228600" indent="-228600">
              <a:defRPr/>
            </a:pPr>
            <a:endParaRPr lang="en-US" sz="1600" dirty="0">
              <a:latin typeface="Lucida Sans"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Optional</a:t>
            </a:r>
            <a:r>
              <a:rPr lang="en-US" baseline="0" dirty="0" smtClean="0"/>
              <a:t> activity</a:t>
            </a:r>
            <a:endParaRPr lang="en-US" dirty="0"/>
          </a:p>
        </p:txBody>
      </p:sp>
      <p:sp>
        <p:nvSpPr>
          <p:cNvPr id="4" name="Slide Number Placeholder 3"/>
          <p:cNvSpPr>
            <a:spLocks noGrp="1"/>
          </p:cNvSpPr>
          <p:nvPr>
            <p:ph type="sldNum" sz="quarter" idx="10"/>
          </p:nvPr>
        </p:nvSpPr>
        <p:spPr/>
        <p:txBody>
          <a:bodyPr/>
          <a:lstStyle/>
          <a:p>
            <a:pPr>
              <a:defRPr/>
            </a:pPr>
            <a:fld id="{223BBCB5-4DD5-416B-A1FB-5387092662CD}" type="slidenum">
              <a:rPr lang="en-US" smtClean="0"/>
              <a:pPr>
                <a:defRPr/>
              </a:pPr>
              <a:t>24</a:t>
            </a:fld>
            <a:endParaRPr lang="en-US"/>
          </a:p>
        </p:txBody>
      </p:sp>
    </p:spTree>
    <p:extLst>
      <p:ext uri="{BB962C8B-B14F-4D97-AF65-F5344CB8AC3E}">
        <p14:creationId xmlns:p14="http://schemas.microsoft.com/office/powerpoint/2010/main" val="4213274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818CB4B2-6C08-494D-86C5-9BCACEBF7CF4}" type="slidenum">
              <a:rPr lang="en-US" smtClean="0">
                <a:cs typeface="Arial" charset="0"/>
              </a:rPr>
              <a:pPr eaLnBrk="1" hangingPunct="1"/>
              <a:t>25</a:t>
            </a:fld>
            <a:endParaRPr lang="en-US" smtClean="0">
              <a:cs typeface="Arial" charset="0"/>
            </a:endParaRPr>
          </a:p>
        </p:txBody>
      </p:sp>
      <p:sp>
        <p:nvSpPr>
          <p:cNvPr id="75779" name="Rectangle 2"/>
          <p:cNvSpPr>
            <a:spLocks noGrp="1" noRot="1" noChangeAspect="1" noChangeArrowheads="1" noTextEdit="1"/>
          </p:cNvSpPr>
          <p:nvPr>
            <p:ph type="sldImg"/>
          </p:nvPr>
        </p:nvSpPr>
        <p:spPr>
          <a:xfrm>
            <a:off x="1187450" y="700088"/>
            <a:ext cx="4648200" cy="3487737"/>
          </a:xfrm>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87450" y="700088"/>
            <a:ext cx="4648200" cy="3487737"/>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smtClean="0">
                <a:cs typeface="Arial" charset="0"/>
              </a:rPr>
              <a:t>FICTIONAL EXAMPLE:</a:t>
            </a:r>
          </a:p>
          <a:p>
            <a:r>
              <a:rPr lang="en-US" b="1" smtClean="0">
                <a:cs typeface="Arial" charset="0"/>
              </a:rPr>
              <a:t>Shawna has all three areas as post-secondary goals and we will be using her for an example through this session.   </a:t>
            </a:r>
          </a:p>
          <a:p>
            <a:r>
              <a:rPr lang="en-US" b="1" smtClean="0">
                <a:cs typeface="Arial" charset="0"/>
              </a:rPr>
              <a:t>WE DO NOT INCLUDE A FULL IEP FOR HER– JUST THE GRID and a goal FOR HER.</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1E3A61-1599-4B39-899F-8B2C0A8957CD}" type="slidenum">
              <a:rPr lang="en-US" smtClean="0">
                <a:cs typeface="Arial" charset="0"/>
              </a:rPr>
              <a:pPr eaLnBrk="1" hangingPunct="1"/>
              <a:t>3</a:t>
            </a:fld>
            <a:endParaRPr lang="en-US" smtClean="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187450" y="700088"/>
            <a:ext cx="4648200" cy="3487737"/>
          </a:xfrm>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cs typeface="Arial" charset="0"/>
              </a:rPr>
              <a:t>OVR might be providing an  assessment</a:t>
            </a:r>
          </a:p>
          <a:p>
            <a:pPr eaLnBrk="1" hangingPunct="1">
              <a:spcBef>
                <a:spcPct val="0"/>
              </a:spcBef>
            </a:pPr>
            <a:r>
              <a:rPr lang="en-US" smtClean="0">
                <a:cs typeface="Arial" charset="0"/>
              </a:rPr>
              <a:t>MR services could be providing services such as travel training</a:t>
            </a:r>
          </a:p>
          <a:p>
            <a:pPr eaLnBrk="1" hangingPunct="1">
              <a:spcBef>
                <a:spcPct val="0"/>
              </a:spcBef>
            </a:pPr>
            <a:r>
              <a:rPr lang="en-US" b="1" smtClean="0">
                <a:cs typeface="Arial" charset="0"/>
              </a:rPr>
              <a:t>BUT THE LEA IS ULTIMATELY RESPONSIBLE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xfrm>
            <a:off x="1187450" y="700088"/>
            <a:ext cx="4648200" cy="3487737"/>
          </a:xfrm>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cs typeface="Arial" charset="0"/>
            </a:endParaRP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94794A75-5814-457A-BEBC-590F39E6BC5D}" type="slidenum">
              <a:rPr lang="en-US" smtClean="0">
                <a:cs typeface="Arial" charset="0"/>
              </a:rPr>
              <a:pPr eaLnBrk="1" hangingPunct="1"/>
              <a:t>27</a:t>
            </a:fld>
            <a:endParaRPr lang="en-US" smtClean="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a:xfrm>
            <a:off x="1187450" y="700088"/>
            <a:ext cx="4648200" cy="3487737"/>
          </a:xfrm>
          <a:ln/>
        </p:spPr>
      </p:sp>
      <p:sp>
        <p:nvSpPr>
          <p:cNvPr id="196611" name="Notes Placeholder 2"/>
          <p:cNvSpPr>
            <a:spLocks noGrp="1"/>
          </p:cNvSpPr>
          <p:nvPr>
            <p:ph type="body" idx="1"/>
          </p:nvPr>
        </p:nvSpPr>
        <p:spPr>
          <a:noFill/>
          <a:ln/>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96612" name="Slide Number Placeholder 3"/>
          <p:cNvSpPr>
            <a:spLocks noGrp="1"/>
          </p:cNvSpPr>
          <p:nvPr>
            <p:ph type="sldNum" sz="quarter" idx="5"/>
          </p:nvPr>
        </p:nvSpPr>
        <p:spPr>
          <a:noFill/>
        </p:spPr>
        <p:txBody>
          <a:bodyPr/>
          <a:lstStyle/>
          <a:p>
            <a:fld id="{863E16FD-2211-424D-92E1-5C2B3A980CB2}" type="slidenum">
              <a:rPr lang="en-US" smtClean="0">
                <a:latin typeface="Arial" pitchFamily="34" charset="0"/>
              </a:rPr>
              <a:pPr/>
              <a:t>28</a:t>
            </a:fld>
            <a:endParaRPr 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pPr>
              <a:spcBef>
                <a:spcPct val="0"/>
              </a:spcBef>
              <a:buFont typeface="Wingdings 2" pitchFamily="18" charset="2"/>
              <a:buNone/>
            </a:pPr>
            <a:r>
              <a:rPr lang="en-US" dirty="0" smtClean="0"/>
              <a:t>Process of preparing students for life after they leave high school, including participation in post-secondary education or training, employment, and community living.</a:t>
            </a:r>
          </a:p>
          <a:p>
            <a:pPr>
              <a:spcBef>
                <a:spcPct val="0"/>
              </a:spcBef>
              <a:buFont typeface="Wingdings 2" pitchFamily="18" charset="2"/>
              <a:buNone/>
            </a:pPr>
            <a:endParaRPr lang="en-US" dirty="0" smtClean="0"/>
          </a:p>
          <a:p>
            <a:pPr>
              <a:spcBef>
                <a:spcPct val="0"/>
              </a:spcBef>
              <a:buFont typeface="Wingdings 2" pitchFamily="18" charset="2"/>
              <a:buNone/>
            </a:pPr>
            <a:r>
              <a:rPr lang="en-US" dirty="0" smtClean="0"/>
              <a:t>In the federal law (IDEA 2004) it is defined as “a coordinated set of activities for a child with a disability that is designed within a result-oriented process, that is focused on improving the academic and functional achievement of the child with a disability to facilitate the child’s movement from school to post-school activities, including post-secondary education, vocational education, integrated employment (including supported employment), continuing and adult education, adult services, independent living, or community participation.”</a:t>
            </a:r>
          </a:p>
          <a:p>
            <a:pPr>
              <a:spcBef>
                <a:spcPct val="0"/>
              </a:spcBef>
              <a:buFont typeface="Wingdings 2" pitchFamily="18" charset="2"/>
              <a:buNone/>
            </a:pPr>
            <a:endParaRPr lang="en-US" dirty="0" smtClean="0"/>
          </a:p>
          <a:p>
            <a:pPr>
              <a:spcBef>
                <a:spcPct val="0"/>
              </a:spcBef>
              <a:buFont typeface="Wingdings 2" pitchFamily="18" charset="2"/>
              <a:buNone/>
            </a:pPr>
            <a:r>
              <a:rPr lang="en-US" dirty="0" smtClean="0"/>
              <a:t>To ensure that all children with disabilities have available to them a free appropriate public education that emphasizes special education and related services designed to meet their unique needs and prepare them </a:t>
            </a:r>
            <a:r>
              <a:rPr lang="en-US" i="1" dirty="0" smtClean="0">
                <a:solidFill>
                  <a:srgbClr val="333399"/>
                </a:solidFill>
              </a:rPr>
              <a:t>for further education, employment, and independent living </a:t>
            </a:r>
            <a:r>
              <a:rPr lang="en-US" dirty="0" smtClean="0"/>
              <a:t>H.R.1350 (IDEA 2004</a:t>
            </a:r>
            <a:r>
              <a:rPr lang="en-US" sz="1100" dirty="0"/>
              <a:t>)</a:t>
            </a:r>
            <a:endParaRPr lang="en-US" dirty="0"/>
          </a:p>
        </p:txBody>
      </p:sp>
      <p:sp>
        <p:nvSpPr>
          <p:cNvPr id="4" name="Slide Number Placeholder 3"/>
          <p:cNvSpPr>
            <a:spLocks noGrp="1"/>
          </p:cNvSpPr>
          <p:nvPr>
            <p:ph type="sldNum" sz="quarter" idx="10"/>
          </p:nvPr>
        </p:nvSpPr>
        <p:spPr/>
        <p:txBody>
          <a:bodyPr/>
          <a:lstStyle/>
          <a:p>
            <a:pPr>
              <a:defRPr/>
            </a:pPr>
            <a:fld id="{223BBCB5-4DD5-416B-A1FB-5387092662CD}" type="slidenum">
              <a:rPr lang="en-US" smtClean="0"/>
              <a:pPr>
                <a:defRPr/>
              </a:pPr>
              <a:t>29</a:t>
            </a:fld>
            <a:endParaRPr lang="en-US"/>
          </a:p>
        </p:txBody>
      </p:sp>
    </p:spTree>
    <p:extLst>
      <p:ext uri="{BB962C8B-B14F-4D97-AF65-F5344CB8AC3E}">
        <p14:creationId xmlns:p14="http://schemas.microsoft.com/office/powerpoint/2010/main" val="1691265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xfrm>
            <a:off x="1187450" y="700088"/>
            <a:ext cx="4648200" cy="3487737"/>
          </a:xfrm>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buFont typeface="Wingdings 2" pitchFamily="18" charset="2"/>
              <a:buNone/>
            </a:pPr>
            <a:r>
              <a:rPr lang="en-US" dirty="0" smtClean="0"/>
              <a:t>If we were to put the grids</a:t>
            </a:r>
            <a:r>
              <a:rPr lang="en-US" baseline="0" dirty="0" smtClean="0"/>
              <a:t> together year after year, we would chronicle the coordinated set of activities. In years past, this may have been done in PA, but we no longer do this. </a:t>
            </a:r>
          </a:p>
          <a:p>
            <a:pPr>
              <a:spcBef>
                <a:spcPct val="0"/>
              </a:spcBef>
              <a:buFont typeface="Wingdings 2" pitchFamily="18" charset="2"/>
              <a:buNone/>
            </a:pPr>
            <a:r>
              <a:rPr lang="en-US" baseline="0" dirty="0" smtClean="0"/>
              <a:t>T</a:t>
            </a:r>
            <a:r>
              <a:rPr lang="en-US" b="1" baseline="0" dirty="0" smtClean="0"/>
              <a:t>he IEP should only reflect the CURRENT YEAR’S services and activities.</a:t>
            </a:r>
            <a:endParaRPr lang="en-US" b="1" dirty="0" smtClean="0"/>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E9D8EED0-EDE5-4506-8178-BF47CF484444}" type="slidenum">
              <a:rPr lang="en-US" smtClean="0">
                <a:solidFill>
                  <a:srgbClr val="000000"/>
                </a:solidFill>
                <a:cs typeface="Arial" charset="0"/>
              </a:rPr>
              <a:pPr eaLnBrk="1" hangingPunct="1"/>
              <a:t>30</a:t>
            </a:fld>
            <a:endParaRPr lang="en-US" smtClean="0">
              <a:solidFill>
                <a:srgbClr val="000000"/>
              </a:solidFill>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xfrm>
            <a:off x="1187450" y="700088"/>
            <a:ext cx="4648200" cy="3487737"/>
          </a:xfrm>
          <a:ln/>
        </p:spPr>
      </p:sp>
      <p:sp>
        <p:nvSpPr>
          <p:cNvPr id="186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4962" indent="-174962" eaLnBrk="1" hangingPunct="1">
              <a:buFont typeface="Arial" pitchFamily="34" charset="0"/>
              <a:buChar char="•"/>
            </a:pPr>
            <a:r>
              <a:rPr lang="en-US" sz="1400" b="1" dirty="0">
                <a:latin typeface="Arial" pitchFamily="34" charset="0"/>
              </a:rPr>
              <a:t>Decisions on appropriate Courses of Study are team decisions.  Courses selected should support post-secondary goals.  Inclusion in the general education curriculum is, of course, a consideration for the team.  </a:t>
            </a:r>
          </a:p>
          <a:p>
            <a:pPr marL="174962" indent="-174962" eaLnBrk="1" hangingPunct="1">
              <a:buFont typeface="Arial" pitchFamily="34" charset="0"/>
              <a:buChar char="•"/>
            </a:pPr>
            <a:r>
              <a:rPr lang="en-US" sz="1400" b="1" dirty="0">
                <a:latin typeface="Arial" pitchFamily="34" charset="0"/>
              </a:rPr>
              <a:t>A CTE program is considered a course of study.  If CTE program is selected, be sure to list CIP code on the appropriate spot on the IEP form.  AND be sure to invite the CTE representative to the meeting if CTE is being considered or if student plans to enroll.</a:t>
            </a:r>
          </a:p>
          <a:p>
            <a:pPr marL="174962" indent="-174962" eaLnBrk="1" hangingPunct="1">
              <a:buFont typeface="Arial" pitchFamily="34" charset="0"/>
              <a:buChar char="•"/>
            </a:pPr>
            <a:r>
              <a:rPr lang="en-US" sz="1400" b="1" dirty="0">
                <a:latin typeface="Arial" pitchFamily="34" charset="0"/>
              </a:rPr>
              <a:t>List courses by name (i.e., as they would appear in course catalogue or with some specificity).</a:t>
            </a:r>
          </a:p>
          <a:p>
            <a:pPr marL="174962" indent="-174962" eaLnBrk="1" hangingPunct="1">
              <a:buFont typeface="Arial" pitchFamily="34" charset="0"/>
              <a:buChar char="•"/>
            </a:pPr>
            <a:r>
              <a:rPr lang="en-US" sz="1400" b="1" dirty="0">
                <a:latin typeface="Arial" pitchFamily="34" charset="0"/>
              </a:rPr>
              <a:t>**NOTE:  If Work Based Learning  (including </a:t>
            </a:r>
            <a:r>
              <a:rPr lang="en-US" sz="1400" b="1" dirty="0">
                <a:cs typeface="Arial" pitchFamily="34" charset="0"/>
              </a:rPr>
              <a:t>Community Based Vocational Training (CBVT)  or Work Experience) OR  Community Based Instruction is part of an actual course, list by exact name as it is listed in the list of school courses. </a:t>
            </a:r>
            <a:endParaRPr lang="en-US" sz="1400" b="1" dirty="0">
              <a:latin typeface="Arial" pitchFamily="34" charset="0"/>
            </a:endParaRPr>
          </a:p>
          <a:p>
            <a:pPr marL="174962" indent="-174962" eaLnBrk="1" hangingPunct="1">
              <a:buFont typeface="Arial" pitchFamily="34" charset="0"/>
              <a:buChar char="•"/>
            </a:pPr>
            <a:r>
              <a:rPr lang="en-US" sz="1400" b="1" dirty="0">
                <a:latin typeface="Arial" pitchFamily="34" charset="0"/>
                <a:cs typeface="Arial" pitchFamily="34" charset="0"/>
              </a:rPr>
              <a:t>List of courses needs to reflect </a:t>
            </a:r>
            <a:r>
              <a:rPr lang="en-US" sz="1400" b="1" u="sng" dirty="0">
                <a:latin typeface="Arial" pitchFamily="34" charset="0"/>
                <a:cs typeface="Arial" pitchFamily="34" charset="0"/>
              </a:rPr>
              <a:t>current</a:t>
            </a:r>
            <a:r>
              <a:rPr lang="en-US" sz="1400" b="1" dirty="0">
                <a:latin typeface="Arial" pitchFamily="34" charset="0"/>
                <a:cs typeface="Arial" pitchFamily="34" charset="0"/>
              </a:rPr>
              <a:t> year’s courses:  </a:t>
            </a:r>
            <a:r>
              <a:rPr lang="en-US" sz="1400" b="1" dirty="0">
                <a:latin typeface="Arial" pitchFamily="34" charset="0"/>
              </a:rPr>
              <a:t>If schedule or course selection changes during duration of IEP, revision is needed.</a:t>
            </a:r>
            <a:endParaRPr lang="en-US" b="1" dirty="0" smtClean="0">
              <a:latin typeface="Arial" pitchFamily="34" charset="0"/>
            </a:endParaRPr>
          </a:p>
          <a:p>
            <a:pPr eaLnBrk="1" hangingPunct="1"/>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See next slides regarding CTE programs.</a:t>
            </a:r>
          </a:p>
          <a:p>
            <a:endParaRPr lang="en-US" dirty="0" smtClean="0">
              <a:latin typeface="Arial" pitchFamily="34" charset="0"/>
              <a:cs typeface="Arial" pitchFamily="34" charset="0"/>
            </a:endParaRPr>
          </a:p>
          <a:p>
            <a:endParaRPr lang="en-US" dirty="0" smtClean="0">
              <a:latin typeface="Arial" pitchFamily="34" charset="0"/>
            </a:endParaRPr>
          </a:p>
        </p:txBody>
      </p:sp>
      <p:sp>
        <p:nvSpPr>
          <p:cNvPr id="186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8841" indent="-284170" eaLnBrk="0" hangingPunct="0">
              <a:defRPr>
                <a:solidFill>
                  <a:schemeClr val="tx1"/>
                </a:solidFill>
                <a:latin typeface="Arial" pitchFamily="34" charset="0"/>
              </a:defRPr>
            </a:lvl2pPr>
            <a:lvl3pPr marL="1136678" indent="-227335" eaLnBrk="0" hangingPunct="0">
              <a:defRPr>
                <a:solidFill>
                  <a:schemeClr val="tx1"/>
                </a:solidFill>
                <a:latin typeface="Arial" pitchFamily="34" charset="0"/>
              </a:defRPr>
            </a:lvl3pPr>
            <a:lvl4pPr marL="1591349" indent="-227335" eaLnBrk="0" hangingPunct="0">
              <a:defRPr>
                <a:solidFill>
                  <a:schemeClr val="tx1"/>
                </a:solidFill>
                <a:latin typeface="Arial" pitchFamily="34" charset="0"/>
              </a:defRPr>
            </a:lvl4pPr>
            <a:lvl5pPr marL="2046020" indent="-227335" eaLnBrk="0" hangingPunct="0">
              <a:defRPr>
                <a:solidFill>
                  <a:schemeClr val="tx1"/>
                </a:solidFill>
                <a:latin typeface="Arial" pitchFamily="34" charset="0"/>
              </a:defRPr>
            </a:lvl5pPr>
            <a:lvl6pPr marL="2500691" indent="-227335" eaLnBrk="0" fontAlgn="base" hangingPunct="0">
              <a:spcBef>
                <a:spcPct val="0"/>
              </a:spcBef>
              <a:spcAft>
                <a:spcPct val="0"/>
              </a:spcAft>
              <a:defRPr>
                <a:solidFill>
                  <a:schemeClr val="tx1"/>
                </a:solidFill>
                <a:latin typeface="Arial" pitchFamily="34" charset="0"/>
              </a:defRPr>
            </a:lvl6pPr>
            <a:lvl7pPr marL="2955360" indent="-227335" eaLnBrk="0" fontAlgn="base" hangingPunct="0">
              <a:spcBef>
                <a:spcPct val="0"/>
              </a:spcBef>
              <a:spcAft>
                <a:spcPct val="0"/>
              </a:spcAft>
              <a:defRPr>
                <a:solidFill>
                  <a:schemeClr val="tx1"/>
                </a:solidFill>
                <a:latin typeface="Arial" pitchFamily="34" charset="0"/>
              </a:defRPr>
            </a:lvl7pPr>
            <a:lvl8pPr marL="3410032" indent="-227335" eaLnBrk="0" fontAlgn="base" hangingPunct="0">
              <a:spcBef>
                <a:spcPct val="0"/>
              </a:spcBef>
              <a:spcAft>
                <a:spcPct val="0"/>
              </a:spcAft>
              <a:defRPr>
                <a:solidFill>
                  <a:schemeClr val="tx1"/>
                </a:solidFill>
                <a:latin typeface="Arial" pitchFamily="34" charset="0"/>
              </a:defRPr>
            </a:lvl8pPr>
            <a:lvl9pPr marL="3864703" indent="-227335" eaLnBrk="0" fontAlgn="base" hangingPunct="0">
              <a:spcBef>
                <a:spcPct val="0"/>
              </a:spcBef>
              <a:spcAft>
                <a:spcPct val="0"/>
              </a:spcAft>
              <a:defRPr>
                <a:solidFill>
                  <a:schemeClr val="tx1"/>
                </a:solidFill>
                <a:latin typeface="Arial" pitchFamily="34" charset="0"/>
              </a:defRPr>
            </a:lvl9pPr>
          </a:lstStyle>
          <a:p>
            <a:pPr eaLnBrk="1" hangingPunct="1"/>
            <a:fld id="{71D666E0-7BA9-45A0-92DB-73DCAE21322E}" type="slidenum">
              <a:rPr lang="en-US" smtClean="0"/>
              <a:pPr eaLnBrk="1" hangingPunct="1"/>
              <a:t>31</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8927" indent="-284203" eaLnBrk="0" hangingPunct="0">
              <a:defRPr>
                <a:solidFill>
                  <a:schemeClr val="tx1"/>
                </a:solidFill>
                <a:latin typeface="Arial" pitchFamily="34" charset="0"/>
              </a:defRPr>
            </a:lvl2pPr>
            <a:lvl3pPr marL="1136812" indent="-227362" eaLnBrk="0" hangingPunct="0">
              <a:defRPr>
                <a:solidFill>
                  <a:schemeClr val="tx1"/>
                </a:solidFill>
                <a:latin typeface="Arial" pitchFamily="34" charset="0"/>
              </a:defRPr>
            </a:lvl3pPr>
            <a:lvl4pPr marL="1591537" indent="-227362" eaLnBrk="0" hangingPunct="0">
              <a:defRPr>
                <a:solidFill>
                  <a:schemeClr val="tx1"/>
                </a:solidFill>
                <a:latin typeface="Arial" pitchFamily="34" charset="0"/>
              </a:defRPr>
            </a:lvl4pPr>
            <a:lvl5pPr marL="2046261" indent="-227362" eaLnBrk="0" hangingPunct="0">
              <a:defRPr>
                <a:solidFill>
                  <a:schemeClr val="tx1"/>
                </a:solidFill>
                <a:latin typeface="Arial" pitchFamily="34" charset="0"/>
              </a:defRPr>
            </a:lvl5pPr>
            <a:lvl6pPr marL="2500986" indent="-227362" eaLnBrk="0" fontAlgn="base" hangingPunct="0">
              <a:spcBef>
                <a:spcPct val="0"/>
              </a:spcBef>
              <a:spcAft>
                <a:spcPct val="0"/>
              </a:spcAft>
              <a:defRPr>
                <a:solidFill>
                  <a:schemeClr val="tx1"/>
                </a:solidFill>
                <a:latin typeface="Arial" pitchFamily="34" charset="0"/>
              </a:defRPr>
            </a:lvl6pPr>
            <a:lvl7pPr marL="2955710" indent="-227362" eaLnBrk="0" fontAlgn="base" hangingPunct="0">
              <a:spcBef>
                <a:spcPct val="0"/>
              </a:spcBef>
              <a:spcAft>
                <a:spcPct val="0"/>
              </a:spcAft>
              <a:defRPr>
                <a:solidFill>
                  <a:schemeClr val="tx1"/>
                </a:solidFill>
                <a:latin typeface="Arial" pitchFamily="34" charset="0"/>
              </a:defRPr>
            </a:lvl7pPr>
            <a:lvl8pPr marL="3410435" indent="-227362" eaLnBrk="0" fontAlgn="base" hangingPunct="0">
              <a:spcBef>
                <a:spcPct val="0"/>
              </a:spcBef>
              <a:spcAft>
                <a:spcPct val="0"/>
              </a:spcAft>
              <a:defRPr>
                <a:solidFill>
                  <a:schemeClr val="tx1"/>
                </a:solidFill>
                <a:latin typeface="Arial" pitchFamily="34" charset="0"/>
              </a:defRPr>
            </a:lvl8pPr>
            <a:lvl9pPr marL="3865160" indent="-227362" eaLnBrk="0" fontAlgn="base" hangingPunct="0">
              <a:spcBef>
                <a:spcPct val="0"/>
              </a:spcBef>
              <a:spcAft>
                <a:spcPct val="0"/>
              </a:spcAft>
              <a:defRPr>
                <a:solidFill>
                  <a:schemeClr val="tx1"/>
                </a:solidFill>
                <a:latin typeface="Arial" pitchFamily="34" charset="0"/>
              </a:defRPr>
            </a:lvl9pPr>
          </a:lstStyle>
          <a:p>
            <a:pPr eaLnBrk="1" hangingPunct="1"/>
            <a:fld id="{C841800C-FA75-48A2-93C1-D8A901070B55}" type="slidenum">
              <a:rPr lang="en-US" smtClean="0">
                <a:cs typeface="Arial" pitchFamily="34" charset="0"/>
              </a:rPr>
              <a:pPr eaLnBrk="1" hangingPunct="1"/>
              <a:t>33</a:t>
            </a:fld>
            <a:endParaRPr lang="en-US" smtClean="0">
              <a:cs typeface="Arial" pitchFamily="34" charset="0"/>
            </a:endParaRPr>
          </a:p>
        </p:txBody>
      </p:sp>
      <p:sp>
        <p:nvSpPr>
          <p:cNvPr id="187395" name="Rectangle 2"/>
          <p:cNvSpPr>
            <a:spLocks noGrp="1" noRot="1" noChangeAspect="1" noChangeArrowheads="1" noTextEdit="1"/>
          </p:cNvSpPr>
          <p:nvPr>
            <p:ph type="sldImg"/>
          </p:nvPr>
        </p:nvSpPr>
        <p:spPr>
          <a:xfrm>
            <a:off x="1187450" y="700088"/>
            <a:ext cx="4648200" cy="3487737"/>
          </a:xfrm>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Definitions of transition activity/ service</a:t>
            </a:r>
          </a:p>
          <a:p>
            <a:pPr lvl="1" eaLnBrk="1" hangingPunct="1">
              <a:spcBef>
                <a:spcPct val="0"/>
              </a:spcBef>
            </a:pPr>
            <a:r>
              <a:rPr lang="en-US" smtClean="0">
                <a:latin typeface="Arial" pitchFamily="34" charset="0"/>
                <a:cs typeface="Arial" pitchFamily="34" charset="0"/>
              </a:rPr>
              <a:t>Action steps – both activities and services</a:t>
            </a:r>
          </a:p>
          <a:p>
            <a:pPr lvl="1" eaLnBrk="1" hangingPunct="1">
              <a:spcBef>
                <a:spcPct val="0"/>
              </a:spcBef>
            </a:pPr>
            <a:r>
              <a:rPr lang="en-US" smtClean="0">
                <a:latin typeface="Arial" pitchFamily="34" charset="0"/>
                <a:cs typeface="Arial" pitchFamily="34" charset="0"/>
              </a:rPr>
              <a:t>Include instructional services to address skill deficits, with Measurable Annual Goals.  This is an important concept to emphasize.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xfrm>
            <a:off x="1187450" y="700088"/>
            <a:ext cx="4648200" cy="3487737"/>
          </a:xfrm>
          <a:ln/>
        </p:spPr>
      </p:sp>
      <p:sp>
        <p:nvSpPr>
          <p:cNvPr id="188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rPr>
              <a:t>The important point here is that we don’t write measurable annual goals (MAGs) for activities such as those on the right.. But we MUST have at least one  Measurable Annual Goal under each identified post-secondary goal.  The MAG supports the student in achieving his/her post secondary goals by addressing skill deficits.</a:t>
            </a:r>
          </a:p>
          <a:p>
            <a:endParaRPr lang="en-US" dirty="0" smtClean="0">
              <a:latin typeface="Arial" pitchFamily="34" charset="0"/>
            </a:endParaRPr>
          </a:p>
          <a:p>
            <a:r>
              <a:rPr lang="en-US" dirty="0" smtClean="0">
                <a:latin typeface="Arial" pitchFamily="34" charset="0"/>
              </a:rPr>
              <a:t>Note:  Not every service required for a student as part of their FAPE  will have an IEP goal that corresponds, e.g., Counseling to address MH needs, assistive technology services.</a:t>
            </a:r>
            <a:r>
              <a:rPr lang="en-US" baseline="0" dirty="0" smtClean="0">
                <a:latin typeface="Arial" pitchFamily="34" charset="0"/>
              </a:rPr>
              <a:t>  We are using the term SERVICE to make a distinction from typical transition activities.</a:t>
            </a:r>
            <a:endParaRPr lang="en-US" dirty="0" smtClean="0">
              <a:latin typeface="Arial" pitchFamily="34" charset="0"/>
            </a:endParaRPr>
          </a:p>
          <a:p>
            <a:r>
              <a:rPr lang="en-US" dirty="0" smtClean="0">
                <a:latin typeface="Arial" pitchFamily="34" charset="0"/>
              </a:rPr>
              <a:t>Remember that MAGs are prioritized– we want to limit to a few areas that are important enough to measure.  </a:t>
            </a:r>
          </a:p>
        </p:txBody>
      </p:sp>
      <p:sp>
        <p:nvSpPr>
          <p:cNvPr id="188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8927" indent="-284203" eaLnBrk="0" hangingPunct="0">
              <a:defRPr>
                <a:solidFill>
                  <a:schemeClr val="tx1"/>
                </a:solidFill>
                <a:latin typeface="Arial" pitchFamily="34" charset="0"/>
              </a:defRPr>
            </a:lvl2pPr>
            <a:lvl3pPr marL="1136812" indent="-227362" eaLnBrk="0" hangingPunct="0">
              <a:defRPr>
                <a:solidFill>
                  <a:schemeClr val="tx1"/>
                </a:solidFill>
                <a:latin typeface="Arial" pitchFamily="34" charset="0"/>
              </a:defRPr>
            </a:lvl3pPr>
            <a:lvl4pPr marL="1591537" indent="-227362" eaLnBrk="0" hangingPunct="0">
              <a:defRPr>
                <a:solidFill>
                  <a:schemeClr val="tx1"/>
                </a:solidFill>
                <a:latin typeface="Arial" pitchFamily="34" charset="0"/>
              </a:defRPr>
            </a:lvl4pPr>
            <a:lvl5pPr marL="2046261" indent="-227362" eaLnBrk="0" hangingPunct="0">
              <a:defRPr>
                <a:solidFill>
                  <a:schemeClr val="tx1"/>
                </a:solidFill>
                <a:latin typeface="Arial" pitchFamily="34" charset="0"/>
              </a:defRPr>
            </a:lvl5pPr>
            <a:lvl6pPr marL="2500986" indent="-227362" eaLnBrk="0" fontAlgn="base" hangingPunct="0">
              <a:spcBef>
                <a:spcPct val="0"/>
              </a:spcBef>
              <a:spcAft>
                <a:spcPct val="0"/>
              </a:spcAft>
              <a:defRPr>
                <a:solidFill>
                  <a:schemeClr val="tx1"/>
                </a:solidFill>
                <a:latin typeface="Arial" pitchFamily="34" charset="0"/>
              </a:defRPr>
            </a:lvl6pPr>
            <a:lvl7pPr marL="2955710" indent="-227362" eaLnBrk="0" fontAlgn="base" hangingPunct="0">
              <a:spcBef>
                <a:spcPct val="0"/>
              </a:spcBef>
              <a:spcAft>
                <a:spcPct val="0"/>
              </a:spcAft>
              <a:defRPr>
                <a:solidFill>
                  <a:schemeClr val="tx1"/>
                </a:solidFill>
                <a:latin typeface="Arial" pitchFamily="34" charset="0"/>
              </a:defRPr>
            </a:lvl7pPr>
            <a:lvl8pPr marL="3410435" indent="-227362" eaLnBrk="0" fontAlgn="base" hangingPunct="0">
              <a:spcBef>
                <a:spcPct val="0"/>
              </a:spcBef>
              <a:spcAft>
                <a:spcPct val="0"/>
              </a:spcAft>
              <a:defRPr>
                <a:solidFill>
                  <a:schemeClr val="tx1"/>
                </a:solidFill>
                <a:latin typeface="Arial" pitchFamily="34" charset="0"/>
              </a:defRPr>
            </a:lvl8pPr>
            <a:lvl9pPr marL="3865160" indent="-227362" eaLnBrk="0" fontAlgn="base" hangingPunct="0">
              <a:spcBef>
                <a:spcPct val="0"/>
              </a:spcBef>
              <a:spcAft>
                <a:spcPct val="0"/>
              </a:spcAft>
              <a:defRPr>
                <a:solidFill>
                  <a:schemeClr val="tx1"/>
                </a:solidFill>
                <a:latin typeface="Arial" pitchFamily="34" charset="0"/>
              </a:defRPr>
            </a:lvl9pPr>
          </a:lstStyle>
          <a:p>
            <a:pPr eaLnBrk="1" hangingPunct="1"/>
            <a:fld id="{647A81E6-2AB8-4B83-A83A-FF2A457C4CA5}" type="slidenum">
              <a:rPr lang="en-US" smtClean="0">
                <a:cs typeface="Arial" pitchFamily="34" charset="0"/>
              </a:rPr>
              <a:pPr eaLnBrk="1" hangingPunct="1"/>
              <a:t>34</a:t>
            </a:fld>
            <a:endParaRPr lang="en-US"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r>
              <a:rPr lang="en-US" dirty="0" smtClean="0"/>
              <a:t>NOT AN EXHAUSTIVE LIST– JUST SOME EXAMPLES</a:t>
            </a:r>
            <a:endParaRPr lang="en-US" dirty="0"/>
          </a:p>
        </p:txBody>
      </p:sp>
      <p:sp>
        <p:nvSpPr>
          <p:cNvPr id="4" name="Slide Number Placeholder 3"/>
          <p:cNvSpPr>
            <a:spLocks noGrp="1"/>
          </p:cNvSpPr>
          <p:nvPr>
            <p:ph type="sldNum" sz="quarter" idx="10"/>
          </p:nvPr>
        </p:nvSpPr>
        <p:spPr/>
        <p:txBody>
          <a:bodyPr/>
          <a:lstStyle/>
          <a:p>
            <a:pPr>
              <a:defRPr/>
            </a:pPr>
            <a:fld id="{C28CD559-8EF7-4CFE-923A-6BFEAD7EF524}" type="slidenum">
              <a:rPr lang="en-US" smtClean="0"/>
              <a:pPr>
                <a:defRPr/>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r>
              <a:rPr lang="en-US" smtClean="0"/>
              <a:t>NOT AN EXHAUSTIVE LIST– JUST SOME EXAMPLES</a:t>
            </a:r>
            <a:endParaRPr lang="en-US"/>
          </a:p>
        </p:txBody>
      </p:sp>
      <p:sp>
        <p:nvSpPr>
          <p:cNvPr id="4" name="Slide Number Placeholder 3"/>
          <p:cNvSpPr>
            <a:spLocks noGrp="1"/>
          </p:cNvSpPr>
          <p:nvPr>
            <p:ph type="sldNum" sz="quarter" idx="10"/>
          </p:nvPr>
        </p:nvSpPr>
        <p:spPr/>
        <p:txBody>
          <a:bodyPr/>
          <a:lstStyle/>
          <a:p>
            <a:pPr>
              <a:defRPr/>
            </a:pPr>
            <a:fld id="{C28CD559-8EF7-4CFE-923A-6BFEAD7EF524}" type="slidenum">
              <a:rPr lang="en-US" smtClean="0"/>
              <a:pPr>
                <a:defRPr/>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9875" indent="-288414" eaLnBrk="0" hangingPunct="0">
              <a:defRPr>
                <a:solidFill>
                  <a:schemeClr val="tx1"/>
                </a:solidFill>
                <a:latin typeface="Arial" pitchFamily="34" charset="0"/>
              </a:defRPr>
            </a:lvl2pPr>
            <a:lvl3pPr marL="1153655" indent="-230731" eaLnBrk="0" hangingPunct="0">
              <a:defRPr>
                <a:solidFill>
                  <a:schemeClr val="tx1"/>
                </a:solidFill>
                <a:latin typeface="Arial" pitchFamily="34" charset="0"/>
              </a:defRPr>
            </a:lvl3pPr>
            <a:lvl4pPr marL="1615117" indent="-230731" eaLnBrk="0" hangingPunct="0">
              <a:defRPr>
                <a:solidFill>
                  <a:schemeClr val="tx1"/>
                </a:solidFill>
                <a:latin typeface="Arial" pitchFamily="34" charset="0"/>
              </a:defRPr>
            </a:lvl4pPr>
            <a:lvl5pPr marL="2076579" indent="-230731" eaLnBrk="0" hangingPunct="0">
              <a:defRPr>
                <a:solidFill>
                  <a:schemeClr val="tx1"/>
                </a:solidFill>
                <a:latin typeface="Arial" pitchFamily="34" charset="0"/>
              </a:defRPr>
            </a:lvl5pPr>
            <a:lvl6pPr marL="2538042" indent="-230731" eaLnBrk="0" fontAlgn="base" hangingPunct="0">
              <a:spcBef>
                <a:spcPct val="0"/>
              </a:spcBef>
              <a:spcAft>
                <a:spcPct val="0"/>
              </a:spcAft>
              <a:defRPr>
                <a:solidFill>
                  <a:schemeClr val="tx1"/>
                </a:solidFill>
                <a:latin typeface="Arial" pitchFamily="34" charset="0"/>
              </a:defRPr>
            </a:lvl6pPr>
            <a:lvl7pPr marL="2999503" indent="-230731" eaLnBrk="0" fontAlgn="base" hangingPunct="0">
              <a:spcBef>
                <a:spcPct val="0"/>
              </a:spcBef>
              <a:spcAft>
                <a:spcPct val="0"/>
              </a:spcAft>
              <a:defRPr>
                <a:solidFill>
                  <a:schemeClr val="tx1"/>
                </a:solidFill>
                <a:latin typeface="Arial" pitchFamily="34" charset="0"/>
              </a:defRPr>
            </a:lvl7pPr>
            <a:lvl8pPr marL="3460965" indent="-230731" eaLnBrk="0" fontAlgn="base" hangingPunct="0">
              <a:spcBef>
                <a:spcPct val="0"/>
              </a:spcBef>
              <a:spcAft>
                <a:spcPct val="0"/>
              </a:spcAft>
              <a:defRPr>
                <a:solidFill>
                  <a:schemeClr val="tx1"/>
                </a:solidFill>
                <a:latin typeface="Arial" pitchFamily="34" charset="0"/>
              </a:defRPr>
            </a:lvl8pPr>
            <a:lvl9pPr marL="3922427" indent="-230731" eaLnBrk="0" fontAlgn="base" hangingPunct="0">
              <a:spcBef>
                <a:spcPct val="0"/>
              </a:spcBef>
              <a:spcAft>
                <a:spcPct val="0"/>
              </a:spcAft>
              <a:defRPr>
                <a:solidFill>
                  <a:schemeClr val="tx1"/>
                </a:solidFill>
                <a:latin typeface="Arial" pitchFamily="34" charset="0"/>
              </a:defRPr>
            </a:lvl9pPr>
          </a:lstStyle>
          <a:p>
            <a:pPr eaLnBrk="1" hangingPunct="1"/>
            <a:fld id="{E2C14788-3A8E-4304-8FAF-B3AF970306EA}" type="slidenum">
              <a:rPr lang="en-US" smtClean="0">
                <a:cs typeface="Arial" pitchFamily="34" charset="0"/>
              </a:rPr>
              <a:pPr eaLnBrk="1" hangingPunct="1"/>
              <a:t>5</a:t>
            </a:fld>
            <a:endParaRPr lang="en-US" smtClean="0">
              <a:cs typeface="Arial" pitchFamily="34" charset="0"/>
            </a:endParaRPr>
          </a:p>
        </p:txBody>
      </p:sp>
      <p:sp>
        <p:nvSpPr>
          <p:cNvPr id="139267" name="Rectangle 2"/>
          <p:cNvSpPr>
            <a:spLocks noChangeArrowheads="1"/>
          </p:cNvSpPr>
          <p:nvPr/>
        </p:nvSpPr>
        <p:spPr bwMode="auto">
          <a:xfrm>
            <a:off x="3979863" y="7"/>
            <a:ext cx="3043237"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4178" tIns="47089" rIns="94178" bIns="47089" anchor="ctr"/>
          <a:lstStyle/>
          <a:p>
            <a:endParaRPr lang="en-US">
              <a:latin typeface="Calibri" pitchFamily="34" charset="0"/>
            </a:endParaRPr>
          </a:p>
        </p:txBody>
      </p:sp>
      <p:sp>
        <p:nvSpPr>
          <p:cNvPr id="139268" name="Rectangle 3"/>
          <p:cNvSpPr>
            <a:spLocks noChangeArrowheads="1"/>
          </p:cNvSpPr>
          <p:nvPr/>
        </p:nvSpPr>
        <p:spPr bwMode="auto">
          <a:xfrm>
            <a:off x="3979863" y="8843969"/>
            <a:ext cx="3043237"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198" tIns="45782" rIns="93198" bIns="45782" anchor="b"/>
          <a:lstStyle/>
          <a:p>
            <a:pPr algn="r"/>
            <a:r>
              <a:rPr lang="en-US" sz="1200">
                <a:latin typeface="Times" pitchFamily="18" charset="0"/>
              </a:rPr>
              <a:t>4</a:t>
            </a:r>
          </a:p>
        </p:txBody>
      </p:sp>
      <p:sp>
        <p:nvSpPr>
          <p:cNvPr id="139269" name="Rectangle 4"/>
          <p:cNvSpPr>
            <a:spLocks noChangeArrowheads="1"/>
          </p:cNvSpPr>
          <p:nvPr/>
        </p:nvSpPr>
        <p:spPr bwMode="auto">
          <a:xfrm>
            <a:off x="4" y="8843969"/>
            <a:ext cx="3043237"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4178" tIns="47089" rIns="94178" bIns="47089" anchor="ctr"/>
          <a:lstStyle/>
          <a:p>
            <a:endParaRPr lang="en-US">
              <a:latin typeface="Calibri" pitchFamily="34" charset="0"/>
            </a:endParaRPr>
          </a:p>
        </p:txBody>
      </p:sp>
      <p:sp>
        <p:nvSpPr>
          <p:cNvPr id="139270" name="Rectangle 5"/>
          <p:cNvSpPr>
            <a:spLocks noChangeArrowheads="1"/>
          </p:cNvSpPr>
          <p:nvPr/>
        </p:nvSpPr>
        <p:spPr bwMode="auto">
          <a:xfrm>
            <a:off x="4" y="7"/>
            <a:ext cx="3043237"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4178" tIns="47089" rIns="94178" bIns="47089" anchor="ctr"/>
          <a:lstStyle/>
          <a:p>
            <a:endParaRPr lang="en-US">
              <a:latin typeface="Calibri" pitchFamily="34" charset="0"/>
            </a:endParaRPr>
          </a:p>
        </p:txBody>
      </p:sp>
      <p:sp>
        <p:nvSpPr>
          <p:cNvPr id="139271" name="Rectangle 6"/>
          <p:cNvSpPr>
            <a:spLocks noGrp="1" noRot="1" noChangeAspect="1" noChangeArrowheads="1" noTextEdit="1"/>
          </p:cNvSpPr>
          <p:nvPr>
            <p:ph type="sldImg"/>
          </p:nvPr>
        </p:nvSpPr>
        <p:spPr>
          <a:xfrm>
            <a:off x="1196975" y="703263"/>
            <a:ext cx="4635500" cy="3478212"/>
          </a:xfrm>
          <a:ln cap="flat"/>
        </p:spPr>
      </p:sp>
      <p:sp>
        <p:nvSpPr>
          <p:cNvPr id="139272" name="Rectangle 7"/>
          <p:cNvSpPr>
            <a:spLocks noGrp="1" noChangeArrowheads="1"/>
          </p:cNvSpPr>
          <p:nvPr>
            <p:ph type="body" idx="1"/>
          </p:nvPr>
        </p:nvSpPr>
        <p:spPr>
          <a:xfrm>
            <a:off x="936627" y="4421194"/>
            <a:ext cx="5149850"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98" tIns="45782" rIns="93198" bIns="45782"/>
          <a:lstStyle/>
          <a:p>
            <a:pPr eaLnBrk="1" hangingPunct="1">
              <a:spcBef>
                <a:spcPct val="0"/>
              </a:spcBef>
            </a:pPr>
            <a:endParaRPr lang="en-US" smtClean="0">
              <a:latin typeface="Arial" pitchFamily="34" charset="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r>
              <a:rPr lang="en-US" dirty="0" smtClean="0"/>
              <a:t>NOT AN EXHAUSTIVE LIST– JUST SOME EXAMPLES</a:t>
            </a:r>
            <a:endParaRPr lang="en-US" dirty="0"/>
          </a:p>
        </p:txBody>
      </p:sp>
      <p:sp>
        <p:nvSpPr>
          <p:cNvPr id="4" name="Slide Number Placeholder 3"/>
          <p:cNvSpPr>
            <a:spLocks noGrp="1"/>
          </p:cNvSpPr>
          <p:nvPr>
            <p:ph type="sldNum" sz="quarter" idx="10"/>
          </p:nvPr>
        </p:nvSpPr>
        <p:spPr/>
        <p:txBody>
          <a:bodyPr/>
          <a:lstStyle/>
          <a:p>
            <a:pPr>
              <a:defRPr/>
            </a:pPr>
            <a:fld id="{C28CD559-8EF7-4CFE-923A-6BFEAD7EF524}" type="slidenum">
              <a:rPr lang="en-US" smtClean="0"/>
              <a:pPr>
                <a:defRPr/>
              </a:pPr>
              <a:t>37</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If clarification is still needed….</a:t>
            </a:r>
            <a:endParaRPr lang="en-US" dirty="0"/>
          </a:p>
        </p:txBody>
      </p:sp>
      <p:sp>
        <p:nvSpPr>
          <p:cNvPr id="4" name="Slide Number Placeholder 3"/>
          <p:cNvSpPr>
            <a:spLocks noGrp="1"/>
          </p:cNvSpPr>
          <p:nvPr>
            <p:ph type="sldNum" sz="quarter" idx="10"/>
          </p:nvPr>
        </p:nvSpPr>
        <p:spPr/>
        <p:txBody>
          <a:bodyPr/>
          <a:lstStyle/>
          <a:p>
            <a:pPr>
              <a:defRPr/>
            </a:pPr>
            <a:fld id="{223BBCB5-4DD5-416B-A1FB-5387092662CD}" type="slidenum">
              <a:rPr lang="en-US" smtClean="0"/>
              <a:pPr>
                <a:defRPr/>
              </a:pPr>
              <a:t>38</a:t>
            </a:fld>
            <a:endParaRPr lang="en-US"/>
          </a:p>
        </p:txBody>
      </p:sp>
    </p:spTree>
    <p:extLst>
      <p:ext uri="{BB962C8B-B14F-4D97-AF65-F5344CB8AC3E}">
        <p14:creationId xmlns:p14="http://schemas.microsoft.com/office/powerpoint/2010/main" val="41387772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We</a:t>
            </a:r>
            <a:r>
              <a:rPr lang="en-US" baseline="0" dirty="0" smtClean="0"/>
              <a:t> also can show a few examples of grids</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39</a:t>
            </a:fld>
            <a:endParaRPr lang="en-US"/>
          </a:p>
        </p:txBody>
      </p:sp>
    </p:spTree>
    <p:extLst>
      <p:ext uri="{BB962C8B-B14F-4D97-AF65-F5344CB8AC3E}">
        <p14:creationId xmlns:p14="http://schemas.microsoft.com/office/powerpoint/2010/main" val="27728216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Wrap up</a:t>
            </a:r>
            <a:endParaRPr lang="en-US" dirty="0"/>
          </a:p>
        </p:txBody>
      </p:sp>
      <p:sp>
        <p:nvSpPr>
          <p:cNvPr id="4" name="Slide Number Placeholder 3"/>
          <p:cNvSpPr>
            <a:spLocks noGrp="1"/>
          </p:cNvSpPr>
          <p:nvPr>
            <p:ph type="sldNum" sz="quarter" idx="10"/>
          </p:nvPr>
        </p:nvSpPr>
        <p:spPr/>
        <p:txBody>
          <a:bodyPr/>
          <a:lstStyle/>
          <a:p>
            <a:pPr>
              <a:defRPr/>
            </a:pPr>
            <a:fld id="{223BBCB5-4DD5-416B-A1FB-5387092662CD}" type="slidenum">
              <a:rPr lang="en-US" smtClean="0"/>
              <a:pPr>
                <a:defRPr/>
              </a:pPr>
              <a:t>40</a:t>
            </a:fld>
            <a:endParaRPr lang="en-US"/>
          </a:p>
        </p:txBody>
      </p:sp>
    </p:spTree>
    <p:extLst>
      <p:ext uri="{BB962C8B-B14F-4D97-AF65-F5344CB8AC3E}">
        <p14:creationId xmlns:p14="http://schemas.microsoft.com/office/powerpoint/2010/main" val="4796184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a:xfrm>
            <a:off x="1184275" y="696913"/>
            <a:ext cx="4654550" cy="3490912"/>
          </a:xfrm>
          <a:ln/>
        </p:spPr>
      </p:sp>
      <p:sp>
        <p:nvSpPr>
          <p:cNvPr id="191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Updated 3/24</a:t>
            </a:r>
          </a:p>
        </p:txBody>
      </p:sp>
      <p:sp>
        <p:nvSpPr>
          <p:cNvPr id="191492" name="Slide Number Placeholder 3"/>
          <p:cNvSpPr txBox="1">
            <a:spLocks noGrp="1"/>
          </p:cNvSpPr>
          <p:nvPr/>
        </p:nvSpPr>
        <p:spPr bwMode="auto">
          <a:xfrm>
            <a:off x="3978280" y="8843963"/>
            <a:ext cx="3043237"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84" tIns="47692" rIns="95384" bIns="47692"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326DB8F5-661B-4727-9029-813D30D6E1E3}" type="slidenum">
              <a:rPr lang="en-US" sz="1200">
                <a:cs typeface="Arial" pitchFamily="34" charset="0"/>
              </a:rPr>
              <a:pPr algn="r" eaLnBrk="1" hangingPunct="1"/>
              <a:t>41</a:t>
            </a:fld>
            <a:endParaRPr lang="en-US" sz="120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xfrm>
            <a:off x="1187450" y="700088"/>
            <a:ext cx="4648200"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87450" y="700088"/>
            <a:ext cx="4648200"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latin typeface="Arial" pitchFamily="34" charset="0"/>
              <a:cs typeface="Arial" pitchFamily="34" charset="0"/>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520CAFD-0414-46B1-8D29-6EDB566799F8}" type="slidenum">
              <a:rPr lang="en-US" smtClean="0">
                <a:cs typeface="Arial" pitchFamily="34" charset="0"/>
              </a:rPr>
              <a:pPr eaLnBrk="1" hangingPunct="1"/>
              <a:t>43</a:t>
            </a:fld>
            <a:endParaRPr lang="en-US" smtClean="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1187450" y="700088"/>
            <a:ext cx="4648200"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latin typeface="Arial" pitchFamily="34" charset="0"/>
              <a:cs typeface="Arial" pitchFamily="34" charset="0"/>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A1A2DCF-6229-4301-9D77-96F0B84739E2}" type="slidenum">
              <a:rPr lang="en-US" smtClean="0">
                <a:cs typeface="Arial" pitchFamily="34" charset="0"/>
              </a:rPr>
              <a:pPr eaLnBrk="1" hangingPunct="1"/>
              <a:t>44</a:t>
            </a:fld>
            <a:endParaRPr lang="en-US" smtClean="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1187450" y="700088"/>
            <a:ext cx="4648200"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Arial" pitchFamily="34" charset="0"/>
              </a:rPr>
              <a:t>This</a:t>
            </a:r>
            <a:r>
              <a:rPr lang="en-US" baseline="0" dirty="0" smtClean="0">
                <a:latin typeface="Arial" pitchFamily="34" charset="0"/>
              </a:rPr>
              <a:t> slide shows how a need identified in the present levels is carried through into the grid, then to MAG and progress monitoring.</a:t>
            </a:r>
            <a:endParaRPr lang="en-US" dirty="0" smtClean="0">
              <a:latin typeface="Arial" pitchFamily="34" charset="0"/>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865" indent="-285717" eaLnBrk="0" hangingPunct="0">
              <a:defRPr>
                <a:solidFill>
                  <a:schemeClr val="tx1"/>
                </a:solidFill>
                <a:latin typeface="Arial" pitchFamily="34" charset="0"/>
              </a:defRPr>
            </a:lvl2pPr>
            <a:lvl3pPr marL="1142869" indent="-228573" eaLnBrk="0" hangingPunct="0">
              <a:defRPr>
                <a:solidFill>
                  <a:schemeClr val="tx1"/>
                </a:solidFill>
                <a:latin typeface="Arial" pitchFamily="34" charset="0"/>
              </a:defRPr>
            </a:lvl3pPr>
            <a:lvl4pPr marL="1600017" indent="-228573" eaLnBrk="0" hangingPunct="0">
              <a:defRPr>
                <a:solidFill>
                  <a:schemeClr val="tx1"/>
                </a:solidFill>
                <a:latin typeface="Arial" pitchFamily="34" charset="0"/>
              </a:defRPr>
            </a:lvl4pPr>
            <a:lvl5pPr marL="2057164" indent="-228573" eaLnBrk="0" hangingPunct="0">
              <a:defRPr>
                <a:solidFill>
                  <a:schemeClr val="tx1"/>
                </a:solidFill>
                <a:latin typeface="Arial" pitchFamily="34" charset="0"/>
              </a:defRPr>
            </a:lvl5pPr>
            <a:lvl6pPr marL="2514312" indent="-228573" eaLnBrk="0" fontAlgn="base" hangingPunct="0">
              <a:spcBef>
                <a:spcPct val="0"/>
              </a:spcBef>
              <a:spcAft>
                <a:spcPct val="0"/>
              </a:spcAft>
              <a:defRPr>
                <a:solidFill>
                  <a:schemeClr val="tx1"/>
                </a:solidFill>
                <a:latin typeface="Arial" pitchFamily="34" charset="0"/>
              </a:defRPr>
            </a:lvl6pPr>
            <a:lvl7pPr marL="2971460" indent="-228573" eaLnBrk="0" fontAlgn="base" hangingPunct="0">
              <a:spcBef>
                <a:spcPct val="0"/>
              </a:spcBef>
              <a:spcAft>
                <a:spcPct val="0"/>
              </a:spcAft>
              <a:defRPr>
                <a:solidFill>
                  <a:schemeClr val="tx1"/>
                </a:solidFill>
                <a:latin typeface="Arial" pitchFamily="34" charset="0"/>
              </a:defRPr>
            </a:lvl7pPr>
            <a:lvl8pPr marL="3428607" indent="-228573" eaLnBrk="0" fontAlgn="base" hangingPunct="0">
              <a:spcBef>
                <a:spcPct val="0"/>
              </a:spcBef>
              <a:spcAft>
                <a:spcPct val="0"/>
              </a:spcAft>
              <a:defRPr>
                <a:solidFill>
                  <a:schemeClr val="tx1"/>
                </a:solidFill>
                <a:latin typeface="Arial" pitchFamily="34" charset="0"/>
              </a:defRPr>
            </a:lvl8pPr>
            <a:lvl9pPr marL="3885754" indent="-228573" eaLnBrk="0" fontAlgn="base" hangingPunct="0">
              <a:spcBef>
                <a:spcPct val="0"/>
              </a:spcBef>
              <a:spcAft>
                <a:spcPct val="0"/>
              </a:spcAft>
              <a:defRPr>
                <a:solidFill>
                  <a:schemeClr val="tx1"/>
                </a:solidFill>
                <a:latin typeface="Arial" pitchFamily="34" charset="0"/>
              </a:defRPr>
            </a:lvl9pPr>
          </a:lstStyle>
          <a:p>
            <a:pPr eaLnBrk="1" hangingPunct="1"/>
            <a:fld id="{6E4F2E41-AF66-4448-981F-32D467A6C667}" type="slidenum">
              <a:rPr lang="en-US" smtClean="0"/>
              <a:pPr eaLnBrk="1" hangingPunct="1"/>
              <a:t>45</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xfrm>
            <a:off x="1187450" y="700088"/>
            <a:ext cx="4648200" cy="3487737"/>
          </a:xfrm>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cs typeface="Arial" charset="0"/>
              </a:rPr>
              <a:t>Mentors are used to facilitate student learning</a:t>
            </a:r>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5B036E83-8FAE-43AC-81EA-39BE05393278}" type="slidenum">
              <a:rPr lang="en-US" smtClean="0">
                <a:cs typeface="Arial" charset="0"/>
              </a:rPr>
              <a:pPr eaLnBrk="1" hangingPunct="1"/>
              <a:t>46</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a:xfrm>
            <a:off x="1187450" y="700088"/>
            <a:ext cx="4648200" cy="3487737"/>
          </a:xfrm>
          <a:ln/>
        </p:spPr>
      </p:sp>
      <p:sp>
        <p:nvSpPr>
          <p:cNvPr id="196611" name="Notes Placeholder 2"/>
          <p:cNvSpPr>
            <a:spLocks noGrp="1"/>
          </p:cNvSpPr>
          <p:nvPr>
            <p:ph type="body" idx="1"/>
          </p:nvPr>
        </p:nvSpPr>
        <p:spPr>
          <a:noFill/>
          <a:ln/>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96612" name="Slide Number Placeholder 3"/>
          <p:cNvSpPr>
            <a:spLocks noGrp="1"/>
          </p:cNvSpPr>
          <p:nvPr>
            <p:ph type="sldNum" sz="quarter" idx="5"/>
          </p:nvPr>
        </p:nvSpPr>
        <p:spPr>
          <a:noFill/>
        </p:spPr>
        <p:txBody>
          <a:bodyPr/>
          <a:lstStyle/>
          <a:p>
            <a:fld id="{863E16FD-2211-424D-92E1-5C2B3A980CB2}" type="slidenum">
              <a:rPr lang="en-US" smtClean="0">
                <a:latin typeface="Arial" pitchFamily="34" charset="0"/>
              </a:rPr>
              <a:pPr/>
              <a:t>6</a:t>
            </a:fld>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r>
              <a:rPr lang="en-US" dirty="0" smtClean="0"/>
              <a:t>May want to begin, or come back to,</a:t>
            </a:r>
            <a:r>
              <a:rPr lang="en-US" baseline="0" dirty="0" smtClean="0"/>
              <a:t> a discussion about mapping out things that are already happening in the general curriculum as well as within special education.</a:t>
            </a:r>
          </a:p>
          <a:p>
            <a:endParaRPr lang="en-US" baseline="0" dirty="0" smtClean="0"/>
          </a:p>
          <a:p>
            <a:r>
              <a:rPr lang="en-US" dirty="0"/>
              <a:t>Consider using </a:t>
            </a:r>
            <a:r>
              <a:rPr lang="en-US" b="1" dirty="0"/>
              <a:t>Mapping Assessments and Activities Example</a:t>
            </a:r>
            <a:r>
              <a:rPr lang="en-US" dirty="0"/>
              <a:t>s  form to capture what is already happening and to identify gaps. </a:t>
            </a:r>
          </a:p>
        </p:txBody>
      </p:sp>
      <p:sp>
        <p:nvSpPr>
          <p:cNvPr id="4" name="Slide Number Placeholder 3"/>
          <p:cNvSpPr>
            <a:spLocks noGrp="1"/>
          </p:cNvSpPr>
          <p:nvPr>
            <p:ph type="sldNum" sz="quarter" idx="10"/>
          </p:nvPr>
        </p:nvSpPr>
        <p:spPr/>
        <p:txBody>
          <a:bodyPr/>
          <a:lstStyle/>
          <a:p>
            <a:pPr>
              <a:defRPr/>
            </a:pPr>
            <a:fld id="{223BBCB5-4DD5-416B-A1FB-5387092662CD}" type="slidenum">
              <a:rPr lang="en-US" smtClean="0"/>
              <a:pPr>
                <a:defRPr/>
              </a:pPr>
              <a:t>48</a:t>
            </a:fld>
            <a:endParaRPr lang="en-US"/>
          </a:p>
        </p:txBody>
      </p:sp>
    </p:spTree>
    <p:extLst>
      <p:ext uri="{BB962C8B-B14F-4D97-AF65-F5344CB8AC3E}">
        <p14:creationId xmlns:p14="http://schemas.microsoft.com/office/powerpoint/2010/main" val="11215124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87401DA3-7C6F-4078-AC35-FC542B64747E}" type="slidenum">
              <a:rPr lang="en-US" smtClean="0">
                <a:cs typeface="Arial" charset="0"/>
              </a:rPr>
              <a:pPr eaLnBrk="1" hangingPunct="1"/>
              <a:t>49</a:t>
            </a:fld>
            <a:endParaRPr lang="en-US" smtClean="0">
              <a:cs typeface="Arial" charset="0"/>
            </a:endParaRPr>
          </a:p>
        </p:txBody>
      </p:sp>
      <p:sp>
        <p:nvSpPr>
          <p:cNvPr id="91139" name="Rectangle 2"/>
          <p:cNvSpPr>
            <a:spLocks noGrp="1" noRot="1" noChangeAspect="1" noChangeArrowheads="1" noTextEdit="1"/>
          </p:cNvSpPr>
          <p:nvPr>
            <p:ph type="sldImg"/>
          </p:nvPr>
        </p:nvSpPr>
        <p:spPr>
          <a:xfrm>
            <a:off x="1187450" y="700088"/>
            <a:ext cx="4648200" cy="3487737"/>
          </a:xfrm>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cs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187450" y="700088"/>
            <a:ext cx="4648200" cy="3487737"/>
          </a:xfrm>
          <a:ln/>
        </p:spPr>
      </p:sp>
      <p:sp>
        <p:nvSpPr>
          <p:cNvPr id="993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Note that the grids are not fully completed– they just illustrate a few of the items that could be included in the grid.</a:t>
            </a:r>
          </a:p>
          <a:p>
            <a:pPr eaLnBrk="1" hangingPunct="1">
              <a:spcBef>
                <a:spcPct val="0"/>
              </a:spcBef>
            </a:pPr>
            <a:endParaRPr lang="en-US" dirty="0" smtClean="0">
              <a:cs typeface="Arial" charset="0"/>
            </a:endParaRPr>
          </a:p>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cs typeface="Arial" charset="0"/>
            </a:endParaRPr>
          </a:p>
          <a:p>
            <a:pPr eaLnBrk="1" hangingPunct="1">
              <a:spcBef>
                <a:spcPct val="0"/>
              </a:spcBef>
            </a:pPr>
            <a:endParaRPr lang="en-US" dirty="0" smtClean="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1187450" y="700088"/>
            <a:ext cx="4648200" cy="3487737"/>
          </a:xfrm>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Note that the grids are not fully completed– they just illustrate a few of the items that could be included in the grid.</a:t>
            </a:r>
            <a:endParaRPr lang="en-US" dirty="0" smtClean="0">
              <a:cs typeface="Arial" charset="0"/>
            </a:endParaRPr>
          </a:p>
          <a:p>
            <a:pPr eaLnBrk="1" hangingPunct="1">
              <a:spcBef>
                <a:spcPct val="0"/>
              </a:spcBef>
            </a:pPr>
            <a:endParaRPr lang="en-US" dirty="0" smtClean="0">
              <a:cs typeface="Arial" charset="0"/>
            </a:endParaRPr>
          </a:p>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cs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187450" y="700088"/>
            <a:ext cx="4648200" cy="3487737"/>
          </a:xfrm>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t>Note that the grids are not fully completed– they just illustrate a few of the items that could be included in the grid.</a:t>
            </a:r>
            <a:endParaRPr lang="en-US" dirty="0" smtClean="0">
              <a:cs typeface="Arial" charset="0"/>
            </a:endParaRPr>
          </a:p>
          <a:p>
            <a:pPr eaLnBrk="1" hangingPunct="1">
              <a:spcBef>
                <a:spcPct val="0"/>
              </a:spcBef>
            </a:pPr>
            <a:endParaRPr lang="en-US" dirty="0" smtClean="0">
              <a:cs typeface="Arial" charset="0"/>
            </a:endParaRPr>
          </a:p>
          <a:p>
            <a:pPr eaLnBrk="1" hangingPunct="1">
              <a:spcBef>
                <a:spcPct val="0"/>
              </a:spcBef>
            </a:pPr>
            <a:r>
              <a:rPr lang="en-US" dirty="0" smtClean="0">
                <a:cs typeface="Arial" charset="0"/>
              </a:rPr>
              <a:t>Review this example.  Discuss the Goal Area and indicated activities and services.  </a:t>
            </a:r>
          </a:p>
          <a:p>
            <a:pPr eaLnBrk="1" hangingPunct="1">
              <a:spcBef>
                <a:spcPct val="0"/>
              </a:spcBef>
            </a:pPr>
            <a:r>
              <a:rPr lang="en-US" dirty="0" smtClean="0">
                <a:cs typeface="Arial" charset="0"/>
              </a:rPr>
              <a:t>Briefly make reference to the location, frequency, projected beginning date, duration, agency responsible, and IEP goal.</a:t>
            </a:r>
            <a:endParaRPr lang="en-US" dirty="0" smtClean="0">
              <a:latin typeface="Arial" pitchFamily="34" charset="0"/>
              <a:cs typeface="Arial" pitchFamily="34" charset="0"/>
            </a:endParaRPr>
          </a:p>
          <a:p>
            <a:pPr eaLnBrk="1" hangingPunct="1">
              <a:spcBef>
                <a:spcPct val="0"/>
              </a:spcBef>
            </a:pPr>
            <a:endParaRPr lang="en-US" dirty="0" smtClean="0">
              <a:latin typeface="Arial" pitchFamily="34" charset="0"/>
              <a:cs typeface="Arial" pitchFamily="34" charset="0"/>
            </a:endParaRPr>
          </a:p>
          <a:p>
            <a:pPr eaLnBrk="1" hangingPunct="1">
              <a:spcBef>
                <a:spcPct val="0"/>
              </a:spcBef>
            </a:pPr>
            <a:r>
              <a:rPr lang="en-US" dirty="0" smtClean="0">
                <a:latin typeface="Arial" pitchFamily="34" charset="0"/>
                <a:cs typeface="Arial" pitchFamily="34" charset="0"/>
              </a:rPr>
              <a:t>Note:</a:t>
            </a:r>
            <a:r>
              <a:rPr lang="en-US" baseline="0" dirty="0" smtClean="0">
                <a:latin typeface="Arial" pitchFamily="34" charset="0"/>
                <a:cs typeface="Arial" pitchFamily="34" charset="0"/>
              </a:rPr>
              <a:t> this may not be the entire grid…. Just a section to show as example.</a:t>
            </a:r>
            <a:endParaRPr lang="en-US" dirty="0" smtClean="0">
              <a:solidFill>
                <a:srgbClr val="064584"/>
              </a:solidFill>
            </a:endParaRPr>
          </a:p>
          <a:p>
            <a:pPr eaLnBrk="1" hangingPunct="1">
              <a:spcBef>
                <a:spcPct val="0"/>
              </a:spcBef>
            </a:pPr>
            <a:endParaRPr lang="en-US" dirty="0" smtClean="0">
              <a:solidFill>
                <a:srgbClr val="064584"/>
              </a:solidFill>
            </a:endParaRPr>
          </a:p>
          <a:p>
            <a:pPr eaLnBrk="1" hangingPunct="1">
              <a:spcBef>
                <a:spcPct val="0"/>
              </a:spcBef>
            </a:pPr>
            <a:r>
              <a:rPr lang="en-US" dirty="0" smtClean="0">
                <a:solidFill>
                  <a:srgbClr val="064584"/>
                </a:solidFill>
              </a:rPr>
              <a:t>Participate in fitness program– would also be a possible activity.</a:t>
            </a:r>
            <a:endParaRPr lang="en-US" dirty="0" smtClean="0">
              <a:cs typeface="Arial" charset="0"/>
            </a:endParaRPr>
          </a:p>
          <a:p>
            <a:pPr eaLnBrk="1" hangingPunct="1">
              <a:spcBef>
                <a:spcPct val="0"/>
              </a:spcBef>
            </a:pPr>
            <a:endParaRPr lang="en-US" dirty="0" smtClean="0">
              <a:cs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1187450" y="700088"/>
            <a:ext cx="4648200" cy="3487737"/>
          </a:xfrm>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Wrap up</a:t>
            </a:r>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924B3C77-D3E0-4C3B-86D8-EBAA3D39B9E3}" type="slidenum">
              <a:rPr lang="en-US" smtClean="0"/>
              <a:pPr eaLnBrk="1" hangingPunct="1"/>
              <a:t>55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xfrm>
            <a:off x="1187450" y="700088"/>
            <a:ext cx="4648200" cy="3487737"/>
          </a:xfrm>
          <a:ln/>
        </p:spPr>
      </p:sp>
      <p:sp>
        <p:nvSpPr>
          <p:cNvPr id="104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mtClean="0"/>
              <a:t>(close your eyes)</a:t>
            </a:r>
          </a:p>
        </p:txBody>
      </p:sp>
      <p:sp>
        <p:nvSpPr>
          <p:cNvPr id="104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85410515-19E6-4E06-A5E8-E63C889E13B0}" type="slidenum">
              <a:rPr lang="en-US" smtClean="0">
                <a:solidFill>
                  <a:srgbClr val="000000"/>
                </a:solidFill>
                <a:cs typeface="Arial" charset="0"/>
              </a:rPr>
              <a:pPr eaLnBrk="1" hangingPunct="1"/>
              <a:t>56</a:t>
            </a:fld>
            <a:endParaRPr lang="en-US" smtClean="0">
              <a:solidFill>
                <a:srgbClr val="000000"/>
              </a:solidFill>
              <a:cs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57</a:t>
            </a:fld>
            <a:endParaRPr lang="en-US"/>
          </a:p>
        </p:txBody>
      </p:sp>
    </p:spTree>
    <p:extLst>
      <p:ext uri="{BB962C8B-B14F-4D97-AF65-F5344CB8AC3E}">
        <p14:creationId xmlns:p14="http://schemas.microsoft.com/office/powerpoint/2010/main" val="641568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xfrm>
            <a:off x="1187450" y="700088"/>
            <a:ext cx="4648200" cy="3487737"/>
          </a:xfrm>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cs typeface="Arial" charset="0"/>
            </a:endParaRP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65" indent="-285717" eaLnBrk="0" hangingPunct="0">
              <a:defRPr>
                <a:solidFill>
                  <a:schemeClr val="tx1"/>
                </a:solidFill>
                <a:latin typeface="Arial" charset="0"/>
              </a:defRPr>
            </a:lvl2pPr>
            <a:lvl3pPr marL="1142869" indent="-228573" eaLnBrk="0" hangingPunct="0">
              <a:defRPr>
                <a:solidFill>
                  <a:schemeClr val="tx1"/>
                </a:solidFill>
                <a:latin typeface="Arial" charset="0"/>
              </a:defRPr>
            </a:lvl3pPr>
            <a:lvl4pPr marL="1600017" indent="-228573" eaLnBrk="0" hangingPunct="0">
              <a:defRPr>
                <a:solidFill>
                  <a:schemeClr val="tx1"/>
                </a:solidFill>
                <a:latin typeface="Arial" charset="0"/>
              </a:defRPr>
            </a:lvl4pPr>
            <a:lvl5pPr marL="2057164" indent="-228573" eaLnBrk="0" hangingPunct="0">
              <a:defRPr>
                <a:solidFill>
                  <a:schemeClr val="tx1"/>
                </a:solidFill>
                <a:latin typeface="Arial" charset="0"/>
              </a:defRPr>
            </a:lvl5pPr>
            <a:lvl6pPr marL="2514312" indent="-228573" eaLnBrk="0" fontAlgn="base" hangingPunct="0">
              <a:spcBef>
                <a:spcPct val="0"/>
              </a:spcBef>
              <a:spcAft>
                <a:spcPct val="0"/>
              </a:spcAft>
              <a:defRPr>
                <a:solidFill>
                  <a:schemeClr val="tx1"/>
                </a:solidFill>
                <a:latin typeface="Arial" charset="0"/>
              </a:defRPr>
            </a:lvl6pPr>
            <a:lvl7pPr marL="2971460" indent="-228573" eaLnBrk="0" fontAlgn="base" hangingPunct="0">
              <a:spcBef>
                <a:spcPct val="0"/>
              </a:spcBef>
              <a:spcAft>
                <a:spcPct val="0"/>
              </a:spcAft>
              <a:defRPr>
                <a:solidFill>
                  <a:schemeClr val="tx1"/>
                </a:solidFill>
                <a:latin typeface="Arial" charset="0"/>
              </a:defRPr>
            </a:lvl7pPr>
            <a:lvl8pPr marL="3428607" indent="-228573" eaLnBrk="0" fontAlgn="base" hangingPunct="0">
              <a:spcBef>
                <a:spcPct val="0"/>
              </a:spcBef>
              <a:spcAft>
                <a:spcPct val="0"/>
              </a:spcAft>
              <a:defRPr>
                <a:solidFill>
                  <a:schemeClr val="tx1"/>
                </a:solidFill>
                <a:latin typeface="Arial" charset="0"/>
              </a:defRPr>
            </a:lvl8pPr>
            <a:lvl9pPr marL="3885754" indent="-228573" eaLnBrk="0" fontAlgn="base" hangingPunct="0">
              <a:spcBef>
                <a:spcPct val="0"/>
              </a:spcBef>
              <a:spcAft>
                <a:spcPct val="0"/>
              </a:spcAft>
              <a:defRPr>
                <a:solidFill>
                  <a:schemeClr val="tx1"/>
                </a:solidFill>
                <a:latin typeface="Arial" charset="0"/>
              </a:defRPr>
            </a:lvl9pPr>
          </a:lstStyle>
          <a:p>
            <a:pPr eaLnBrk="1" hangingPunct="1"/>
            <a:fld id="{1F3E4CA6-C5B3-498D-98A4-C0EE4E0E4769}" type="slidenum">
              <a:rPr lang="en-US" smtClean="0">
                <a:cs typeface="Arial" charset="0"/>
              </a:rPr>
              <a:pPr eaLnBrk="1" hangingPunct="1"/>
              <a:t>7</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a:xfrm>
            <a:off x="1187450" y="700088"/>
            <a:ext cx="4648200" cy="3487737"/>
          </a:xfrm>
          <a:ln/>
        </p:spPr>
      </p:sp>
      <p:sp>
        <p:nvSpPr>
          <p:cNvPr id="289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As partners in an vital planning process, parents need effective interagency collaboration between the many agencies and providers of adult services to ensure a "seamless transition." As transition planning team members share dreams and a vision for the future, generate ideas, explore options, develop and implement a plan, and effectively follow-through, successful outcomes will be achieved for students with disabilities as they transition into the adult community. </a:t>
            </a:r>
          </a:p>
          <a:p>
            <a:endParaRPr lang="en-US" smtClean="0"/>
          </a:p>
          <a:p>
            <a:r>
              <a:rPr lang="en-US" smtClean="0"/>
              <a:t>By keeping everyone in the LOOP- you are taking steps to ensure that all support people in the child’s life is knowledgeable about the student’s goals and progress.  It is important that the student see everyone working together.</a:t>
            </a:r>
          </a:p>
          <a:p>
            <a:endParaRPr lang="en-US" smtClean="0"/>
          </a:p>
          <a:p>
            <a:r>
              <a:rPr lang="en-US" i="1" smtClean="0"/>
              <a:t>"The best way to predict the future is to invent it."</a:t>
            </a:r>
            <a:r>
              <a:rPr lang="en-US" smtClean="0"/>
              <a:t/>
            </a:r>
            <a:br>
              <a:rPr lang="en-US" smtClean="0"/>
            </a:br>
            <a:r>
              <a:rPr lang="en-US" smtClean="0"/>
              <a:t>-John Scully, Odyssey, 1987</a:t>
            </a:r>
          </a:p>
        </p:txBody>
      </p:sp>
      <p:sp>
        <p:nvSpPr>
          <p:cNvPr id="289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Verdana" pitchFamily="34" charset="0"/>
                <a:cs typeface="Arial" charset="0"/>
              </a:defRPr>
            </a:lvl1pPr>
            <a:lvl2pPr marL="742950" indent="-285750" eaLnBrk="0" hangingPunct="0">
              <a:defRPr b="1">
                <a:solidFill>
                  <a:schemeClr val="tx1"/>
                </a:solidFill>
                <a:latin typeface="Verdana" pitchFamily="34" charset="0"/>
                <a:cs typeface="Arial" charset="0"/>
              </a:defRPr>
            </a:lvl2pPr>
            <a:lvl3pPr marL="1143000" indent="-228600" eaLnBrk="0" hangingPunct="0">
              <a:defRPr b="1">
                <a:solidFill>
                  <a:schemeClr val="tx1"/>
                </a:solidFill>
                <a:latin typeface="Verdana" pitchFamily="34" charset="0"/>
                <a:cs typeface="Arial" charset="0"/>
              </a:defRPr>
            </a:lvl3pPr>
            <a:lvl4pPr marL="1600200" indent="-228600" eaLnBrk="0" hangingPunct="0">
              <a:defRPr b="1">
                <a:solidFill>
                  <a:schemeClr val="tx1"/>
                </a:solidFill>
                <a:latin typeface="Verdana" pitchFamily="34" charset="0"/>
                <a:cs typeface="Arial" charset="0"/>
              </a:defRPr>
            </a:lvl4pPr>
            <a:lvl5pPr marL="2057400" indent="-228600" eaLnBrk="0" hangingPunct="0">
              <a:defRPr b="1">
                <a:solidFill>
                  <a:schemeClr val="tx1"/>
                </a:solidFill>
                <a:latin typeface="Verdana" pitchFamily="34" charset="0"/>
                <a:cs typeface="Arial" charset="0"/>
              </a:defRPr>
            </a:lvl5pPr>
            <a:lvl6pPr marL="2514600" indent="-228600" eaLnBrk="0" fontAlgn="base" hangingPunct="0">
              <a:spcBef>
                <a:spcPct val="0"/>
              </a:spcBef>
              <a:spcAft>
                <a:spcPct val="0"/>
              </a:spcAft>
              <a:defRPr b="1">
                <a:solidFill>
                  <a:schemeClr val="tx1"/>
                </a:solidFill>
                <a:latin typeface="Verdana" pitchFamily="34" charset="0"/>
                <a:cs typeface="Arial" charset="0"/>
              </a:defRPr>
            </a:lvl6pPr>
            <a:lvl7pPr marL="2971800" indent="-228600" eaLnBrk="0" fontAlgn="base" hangingPunct="0">
              <a:spcBef>
                <a:spcPct val="0"/>
              </a:spcBef>
              <a:spcAft>
                <a:spcPct val="0"/>
              </a:spcAft>
              <a:defRPr b="1">
                <a:solidFill>
                  <a:schemeClr val="tx1"/>
                </a:solidFill>
                <a:latin typeface="Verdana" pitchFamily="34" charset="0"/>
                <a:cs typeface="Arial" charset="0"/>
              </a:defRPr>
            </a:lvl7pPr>
            <a:lvl8pPr marL="3429000" indent="-228600" eaLnBrk="0" fontAlgn="base" hangingPunct="0">
              <a:spcBef>
                <a:spcPct val="0"/>
              </a:spcBef>
              <a:spcAft>
                <a:spcPct val="0"/>
              </a:spcAft>
              <a:defRPr b="1">
                <a:solidFill>
                  <a:schemeClr val="tx1"/>
                </a:solidFill>
                <a:latin typeface="Verdana" pitchFamily="34" charset="0"/>
                <a:cs typeface="Arial" charset="0"/>
              </a:defRPr>
            </a:lvl8pPr>
            <a:lvl9pPr marL="3886200" indent="-228600" eaLnBrk="0" fontAlgn="base" hangingPunct="0">
              <a:spcBef>
                <a:spcPct val="0"/>
              </a:spcBef>
              <a:spcAft>
                <a:spcPct val="0"/>
              </a:spcAft>
              <a:defRPr b="1">
                <a:solidFill>
                  <a:schemeClr val="tx1"/>
                </a:solidFill>
                <a:latin typeface="Verdana" pitchFamily="34" charset="0"/>
                <a:cs typeface="Arial" charset="0"/>
              </a:defRPr>
            </a:lvl9pPr>
          </a:lstStyle>
          <a:p>
            <a:pPr eaLnBrk="1" hangingPunct="1"/>
            <a:fld id="{7416F1A2-982C-4D05-AE9C-6250DD5B0AB8}" type="slidenum">
              <a:rPr lang="en-US" b="0" smtClean="0">
                <a:latin typeface="Arial" charset="0"/>
              </a:rPr>
              <a:pPr eaLnBrk="1" hangingPunct="1"/>
              <a:t>8</a:t>
            </a:fld>
            <a:endParaRPr lang="en-US" b="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0088"/>
            <a:ext cx="4648200" cy="34877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C831B-56DB-4977-A3FA-6278767AD6EB}" type="slidenum">
              <a:rPr lang="en-US" smtClean="0"/>
              <a:pPr/>
              <a:t>9</a:t>
            </a:fld>
            <a:endParaRPr lang="en-US"/>
          </a:p>
        </p:txBody>
      </p:sp>
    </p:spTree>
    <p:extLst>
      <p:ext uri="{BB962C8B-B14F-4D97-AF65-F5344CB8AC3E}">
        <p14:creationId xmlns:p14="http://schemas.microsoft.com/office/powerpoint/2010/main" val="175202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a:xfrm>
            <a:off x="1187450" y="700088"/>
            <a:ext cx="4648200" cy="3487737"/>
          </a:xfrm>
          <a:ln/>
        </p:spPr>
      </p:sp>
      <p:sp>
        <p:nvSpPr>
          <p:cNvPr id="246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The next two slides list examples of frequently referenced agencies that assist youth and their families with the secondary transition process.</a:t>
            </a:r>
          </a:p>
          <a:p>
            <a:r>
              <a:rPr lang="en-US" smtClean="0">
                <a:latin typeface="Arial" pitchFamily="34" charset="0"/>
                <a:cs typeface="Arial" pitchFamily="34" charset="0"/>
              </a:rPr>
              <a:t>There may be additional examples of agencies in your area.</a:t>
            </a:r>
            <a:endParaRPr lang="en-US" smtClean="0">
              <a:latin typeface="Arial" pitchFamily="34" charset="0"/>
            </a:endParaRPr>
          </a:p>
        </p:txBody>
      </p:sp>
      <p:sp>
        <p:nvSpPr>
          <p:cNvPr id="2467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967" indent="-284603" eaLnBrk="0" hangingPunct="0">
              <a:defRPr>
                <a:solidFill>
                  <a:schemeClr val="tx1"/>
                </a:solidFill>
                <a:latin typeface="Arial" pitchFamily="34" charset="0"/>
              </a:defRPr>
            </a:lvl2pPr>
            <a:lvl3pPr marL="1138412" indent="-227681" eaLnBrk="0" hangingPunct="0">
              <a:defRPr>
                <a:solidFill>
                  <a:schemeClr val="tx1"/>
                </a:solidFill>
                <a:latin typeface="Arial" pitchFamily="34" charset="0"/>
              </a:defRPr>
            </a:lvl3pPr>
            <a:lvl4pPr marL="1593776" indent="-227681" eaLnBrk="0" hangingPunct="0">
              <a:defRPr>
                <a:solidFill>
                  <a:schemeClr val="tx1"/>
                </a:solidFill>
                <a:latin typeface="Arial" pitchFamily="34" charset="0"/>
              </a:defRPr>
            </a:lvl4pPr>
            <a:lvl5pPr marL="2049141" indent="-227681" eaLnBrk="0" hangingPunct="0">
              <a:defRPr>
                <a:solidFill>
                  <a:schemeClr val="tx1"/>
                </a:solidFill>
                <a:latin typeface="Arial" pitchFamily="34" charset="0"/>
              </a:defRPr>
            </a:lvl5pPr>
            <a:lvl6pPr marL="2504506" indent="-227681" eaLnBrk="0" fontAlgn="base" hangingPunct="0">
              <a:spcBef>
                <a:spcPct val="0"/>
              </a:spcBef>
              <a:spcAft>
                <a:spcPct val="0"/>
              </a:spcAft>
              <a:defRPr>
                <a:solidFill>
                  <a:schemeClr val="tx1"/>
                </a:solidFill>
                <a:latin typeface="Arial" pitchFamily="34" charset="0"/>
              </a:defRPr>
            </a:lvl6pPr>
            <a:lvl7pPr marL="2959870" indent="-227681" eaLnBrk="0" fontAlgn="base" hangingPunct="0">
              <a:spcBef>
                <a:spcPct val="0"/>
              </a:spcBef>
              <a:spcAft>
                <a:spcPct val="0"/>
              </a:spcAft>
              <a:defRPr>
                <a:solidFill>
                  <a:schemeClr val="tx1"/>
                </a:solidFill>
                <a:latin typeface="Arial" pitchFamily="34" charset="0"/>
              </a:defRPr>
            </a:lvl7pPr>
            <a:lvl8pPr marL="3415236" indent="-227681" eaLnBrk="0" fontAlgn="base" hangingPunct="0">
              <a:spcBef>
                <a:spcPct val="0"/>
              </a:spcBef>
              <a:spcAft>
                <a:spcPct val="0"/>
              </a:spcAft>
              <a:defRPr>
                <a:solidFill>
                  <a:schemeClr val="tx1"/>
                </a:solidFill>
                <a:latin typeface="Arial" pitchFamily="34" charset="0"/>
              </a:defRPr>
            </a:lvl8pPr>
            <a:lvl9pPr marL="3870601" indent="-227681" eaLnBrk="0" fontAlgn="base" hangingPunct="0">
              <a:spcBef>
                <a:spcPct val="0"/>
              </a:spcBef>
              <a:spcAft>
                <a:spcPct val="0"/>
              </a:spcAft>
              <a:defRPr>
                <a:solidFill>
                  <a:schemeClr val="tx1"/>
                </a:solidFill>
                <a:latin typeface="Arial" pitchFamily="34" charset="0"/>
              </a:defRPr>
            </a:lvl9pPr>
          </a:lstStyle>
          <a:p>
            <a:pPr eaLnBrk="1" hangingPunct="1"/>
            <a:fld id="{9FFDF43B-4CF8-4E60-84BC-EE894B397F67}" type="slidenum">
              <a:rPr lang="en-US" smtClean="0"/>
              <a:pPr eaLnBrk="1" hangingPunct="1"/>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967" indent="-284603" eaLnBrk="0" hangingPunct="0">
              <a:defRPr>
                <a:solidFill>
                  <a:schemeClr val="tx1"/>
                </a:solidFill>
                <a:latin typeface="Arial" pitchFamily="34" charset="0"/>
              </a:defRPr>
            </a:lvl2pPr>
            <a:lvl3pPr marL="1138412" indent="-227681" eaLnBrk="0" hangingPunct="0">
              <a:defRPr>
                <a:solidFill>
                  <a:schemeClr val="tx1"/>
                </a:solidFill>
                <a:latin typeface="Arial" pitchFamily="34" charset="0"/>
              </a:defRPr>
            </a:lvl3pPr>
            <a:lvl4pPr marL="1593776" indent="-227681" eaLnBrk="0" hangingPunct="0">
              <a:defRPr>
                <a:solidFill>
                  <a:schemeClr val="tx1"/>
                </a:solidFill>
                <a:latin typeface="Arial" pitchFamily="34" charset="0"/>
              </a:defRPr>
            </a:lvl4pPr>
            <a:lvl5pPr marL="2049141" indent="-227681" eaLnBrk="0" hangingPunct="0">
              <a:defRPr>
                <a:solidFill>
                  <a:schemeClr val="tx1"/>
                </a:solidFill>
                <a:latin typeface="Arial" pitchFamily="34" charset="0"/>
              </a:defRPr>
            </a:lvl5pPr>
            <a:lvl6pPr marL="2504506" indent="-227681" eaLnBrk="0" fontAlgn="base" hangingPunct="0">
              <a:spcBef>
                <a:spcPct val="0"/>
              </a:spcBef>
              <a:spcAft>
                <a:spcPct val="0"/>
              </a:spcAft>
              <a:defRPr>
                <a:solidFill>
                  <a:schemeClr val="tx1"/>
                </a:solidFill>
                <a:latin typeface="Arial" pitchFamily="34" charset="0"/>
              </a:defRPr>
            </a:lvl6pPr>
            <a:lvl7pPr marL="2959870" indent="-227681" eaLnBrk="0" fontAlgn="base" hangingPunct="0">
              <a:spcBef>
                <a:spcPct val="0"/>
              </a:spcBef>
              <a:spcAft>
                <a:spcPct val="0"/>
              </a:spcAft>
              <a:defRPr>
                <a:solidFill>
                  <a:schemeClr val="tx1"/>
                </a:solidFill>
                <a:latin typeface="Arial" pitchFamily="34" charset="0"/>
              </a:defRPr>
            </a:lvl7pPr>
            <a:lvl8pPr marL="3415236" indent="-227681" eaLnBrk="0" fontAlgn="base" hangingPunct="0">
              <a:spcBef>
                <a:spcPct val="0"/>
              </a:spcBef>
              <a:spcAft>
                <a:spcPct val="0"/>
              </a:spcAft>
              <a:defRPr>
                <a:solidFill>
                  <a:schemeClr val="tx1"/>
                </a:solidFill>
                <a:latin typeface="Arial" pitchFamily="34" charset="0"/>
              </a:defRPr>
            </a:lvl8pPr>
            <a:lvl9pPr marL="3870601" indent="-227681" eaLnBrk="0" fontAlgn="base" hangingPunct="0">
              <a:spcBef>
                <a:spcPct val="0"/>
              </a:spcBef>
              <a:spcAft>
                <a:spcPct val="0"/>
              </a:spcAft>
              <a:defRPr>
                <a:solidFill>
                  <a:schemeClr val="tx1"/>
                </a:solidFill>
                <a:latin typeface="Arial" pitchFamily="34" charset="0"/>
              </a:defRPr>
            </a:lvl9pPr>
          </a:lstStyle>
          <a:p>
            <a:pPr eaLnBrk="1" hangingPunct="1"/>
            <a:fld id="{588D573D-D5A8-4C78-8EFD-E6F67294ADC4}" type="slidenum">
              <a:rPr lang="en-US" smtClean="0">
                <a:cs typeface="Arial" pitchFamily="34" charset="0"/>
              </a:rPr>
              <a:pPr eaLnBrk="1" hangingPunct="1"/>
              <a:t>11</a:t>
            </a:fld>
            <a:endParaRPr lang="en-US" smtClean="0">
              <a:cs typeface="Arial" pitchFamily="34" charset="0"/>
            </a:endParaRPr>
          </a:p>
        </p:txBody>
      </p:sp>
      <p:sp>
        <p:nvSpPr>
          <p:cNvPr id="247811" name="Rectangle 2"/>
          <p:cNvSpPr>
            <a:spLocks noGrp="1" noRot="1" noChangeAspect="1" noChangeArrowheads="1" noTextEdit="1"/>
          </p:cNvSpPr>
          <p:nvPr>
            <p:ph type="sldImg"/>
          </p:nvPr>
        </p:nvSpPr>
        <p:spPr>
          <a:xfrm>
            <a:off x="1187450" y="700088"/>
            <a:ext cx="4648200" cy="3487737"/>
          </a:xfrm>
          <a:ln/>
        </p:spPr>
      </p:sp>
      <p:sp>
        <p:nvSpPr>
          <p:cNvPr id="247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1" y="6019800"/>
            <a:ext cx="9239251" cy="0"/>
          </a:xfrm>
          <a:prstGeom prst="line">
            <a:avLst/>
          </a:prstGeom>
          <a:noFill/>
          <a:ln w="76200">
            <a:solidFill>
              <a:schemeClr val="bg1"/>
            </a:solidFill>
            <a:round/>
            <a:headEnd/>
            <a:tailEnd/>
          </a:ln>
          <a:effectLst/>
        </p:spPr>
        <p:txBody>
          <a:bodyPr/>
          <a:lstStyle/>
          <a:p>
            <a:pPr>
              <a:defRPr/>
            </a:pPr>
            <a:endParaRPr lang="en-US"/>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1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8"/>
            <a:ext cx="5486400" cy="338554"/>
          </a:xfrm>
          <a:prstGeom prst="rect">
            <a:avLst/>
          </a:prstGeom>
          <a:noFill/>
          <a:ln w="9525">
            <a:noFill/>
            <a:miter lim="800000"/>
            <a:headEnd/>
            <a:tailEnd/>
          </a:ln>
          <a:effectLst/>
        </p:spPr>
        <p:txBody>
          <a:bodyPr>
            <a:spAutoFit/>
          </a:bodyPr>
          <a:lstStyle/>
          <a:p>
            <a:pPr algn="ctr">
              <a:defRPr/>
            </a:pPr>
            <a:r>
              <a:rPr lang="en-US" sz="1600">
                <a:solidFill>
                  <a:schemeClr val="bg1"/>
                </a:solidFill>
                <a:latin typeface="Corbel" pitchFamily="34" charset="0"/>
              </a:rPr>
              <a:t>Pennsylvania Training and Technical Assistance Network</a:t>
            </a:r>
            <a:endParaRPr lang="en-US"/>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159019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DA1276-B518-4963-B701-B7A892BA2F39}" type="slidenum">
              <a:rPr lang="en-US"/>
              <a:pPr>
                <a:defRPr/>
              </a:pPr>
              <a:t>‹#›</a:t>
            </a:fld>
            <a:endParaRPr lang="en-US" dirty="0"/>
          </a:p>
        </p:txBody>
      </p:sp>
    </p:spTree>
    <p:extLst>
      <p:ext uri="{BB962C8B-B14F-4D97-AF65-F5344CB8AC3E}">
        <p14:creationId xmlns:p14="http://schemas.microsoft.com/office/powerpoint/2010/main" val="57995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EA20232-5A9D-4D46-9EC2-F382A976FB50}" type="slidenum">
              <a:rPr lang="en-US"/>
              <a:pPr>
                <a:defRPr/>
              </a:pPr>
              <a:t>‹#›</a:t>
            </a:fld>
            <a:endParaRPr lang="en-US" dirty="0"/>
          </a:p>
        </p:txBody>
      </p:sp>
    </p:spTree>
    <p:extLst>
      <p:ext uri="{BB962C8B-B14F-4D97-AF65-F5344CB8AC3E}">
        <p14:creationId xmlns:p14="http://schemas.microsoft.com/office/powerpoint/2010/main" val="4181950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8"/>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D9A95CF2-1F5E-4546-822F-59FA80C41790}" type="slidenum">
              <a:rPr lang="en-US"/>
              <a:pPr>
                <a:defRPr/>
              </a:pPr>
              <a:t>‹#›</a:t>
            </a:fld>
            <a:endParaRPr lang="en-US" dirty="0"/>
          </a:p>
        </p:txBody>
      </p:sp>
    </p:spTree>
    <p:extLst>
      <p:ext uri="{BB962C8B-B14F-4D97-AF65-F5344CB8AC3E}">
        <p14:creationId xmlns:p14="http://schemas.microsoft.com/office/powerpoint/2010/main" val="351463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1022CC1F-7164-4A92-BE0C-EA55C9C58F8C}" type="slidenum">
              <a:rPr lang="en-US"/>
              <a:pPr>
                <a:defRPr/>
              </a:pPr>
              <a:t>‹#›</a:t>
            </a:fld>
            <a:endParaRPr lang="en-US"/>
          </a:p>
        </p:txBody>
      </p:sp>
    </p:spTree>
    <p:extLst>
      <p:ext uri="{BB962C8B-B14F-4D97-AF65-F5344CB8AC3E}">
        <p14:creationId xmlns:p14="http://schemas.microsoft.com/office/powerpoint/2010/main" val="1130241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1"/>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7EA180-C9DE-4064-9D20-0CA01DE00D43}" type="slidenum">
              <a:rPr lang="en-US"/>
              <a:pPr>
                <a:defRPr/>
              </a:pPr>
              <a:t>‹#›</a:t>
            </a:fld>
            <a:endParaRPr lang="en-US" dirty="0"/>
          </a:p>
        </p:txBody>
      </p:sp>
    </p:spTree>
    <p:extLst>
      <p:ext uri="{BB962C8B-B14F-4D97-AF65-F5344CB8AC3E}">
        <p14:creationId xmlns:p14="http://schemas.microsoft.com/office/powerpoint/2010/main" val="2638171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64A7124-505B-4636-A949-41B6B9057F5D}" type="slidenum">
              <a:rPr lang="en-US"/>
              <a:pPr>
                <a:defRPr/>
              </a:pPr>
              <a:t>‹#›</a:t>
            </a:fld>
            <a:endParaRPr lang="en-US" dirty="0"/>
          </a:p>
        </p:txBody>
      </p:sp>
    </p:spTree>
    <p:extLst>
      <p:ext uri="{BB962C8B-B14F-4D97-AF65-F5344CB8AC3E}">
        <p14:creationId xmlns:p14="http://schemas.microsoft.com/office/powerpoint/2010/main" val="232141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DD1FC85C-5846-4193-8A17-362127EE63D6}" type="slidenum">
              <a:rPr lang="en-US"/>
              <a:pPr>
                <a:defRPr/>
              </a:pPr>
              <a:t>‹#›</a:t>
            </a:fld>
            <a:endParaRPr lang="en-US"/>
          </a:p>
        </p:txBody>
      </p:sp>
    </p:spTree>
    <p:extLst>
      <p:ext uri="{BB962C8B-B14F-4D97-AF65-F5344CB8AC3E}">
        <p14:creationId xmlns:p14="http://schemas.microsoft.com/office/powerpoint/2010/main" val="114249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0133F32-1084-443B-927D-3EA792FDF991}" type="slidenum">
              <a:rPr lang="en-US"/>
              <a:pPr>
                <a:defRPr/>
              </a:pPr>
              <a:t>‹#›</a:t>
            </a:fld>
            <a:endParaRPr lang="en-US" dirty="0"/>
          </a:p>
        </p:txBody>
      </p:sp>
    </p:spTree>
    <p:extLst>
      <p:ext uri="{BB962C8B-B14F-4D97-AF65-F5344CB8AC3E}">
        <p14:creationId xmlns:p14="http://schemas.microsoft.com/office/powerpoint/2010/main" val="3323953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5B058B66-26C8-4551-AD0E-FFAC869E4C9A}" type="slidenum">
              <a:rPr lang="en-US"/>
              <a:pPr>
                <a:defRPr/>
              </a:pPr>
              <a:t>‹#›</a:t>
            </a:fld>
            <a:endParaRPr lang="en-US"/>
          </a:p>
        </p:txBody>
      </p:sp>
    </p:spTree>
    <p:extLst>
      <p:ext uri="{BB962C8B-B14F-4D97-AF65-F5344CB8AC3E}">
        <p14:creationId xmlns:p14="http://schemas.microsoft.com/office/powerpoint/2010/main" val="1124607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9" y="273058"/>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0" y="1435108"/>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9683907-0A74-4743-9E6D-6CEE542C3263}" type="slidenum">
              <a:rPr lang="en-US"/>
              <a:pPr>
                <a:defRPr/>
              </a:pPr>
              <a:t>‹#›</a:t>
            </a:fld>
            <a:endParaRPr lang="en-US" dirty="0"/>
          </a:p>
        </p:txBody>
      </p:sp>
    </p:spTree>
    <p:extLst>
      <p:ext uri="{BB962C8B-B14F-4D97-AF65-F5344CB8AC3E}">
        <p14:creationId xmlns:p14="http://schemas.microsoft.com/office/powerpoint/2010/main" val="3950390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E4C044-E90A-415B-AA21-8056047E1ADC}" type="slidenum">
              <a:rPr lang="en-US"/>
              <a:pPr>
                <a:defRPr/>
              </a:pPr>
              <a:t>‹#›</a:t>
            </a:fld>
            <a:endParaRPr lang="en-US" dirty="0"/>
          </a:p>
        </p:txBody>
      </p:sp>
    </p:spTree>
    <p:extLst>
      <p:ext uri="{BB962C8B-B14F-4D97-AF65-F5344CB8AC3E}">
        <p14:creationId xmlns:p14="http://schemas.microsoft.com/office/powerpoint/2010/main" val="446724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2051" name="Rectangle 3"/>
          <p:cNvSpPr>
            <a:spLocks noGrp="1" noChangeArrowheads="1"/>
          </p:cNvSpPr>
          <p:nvPr>
            <p:ph type="body" idx="1"/>
          </p:nvPr>
        </p:nvSpPr>
        <p:spPr bwMode="auto">
          <a:xfrm>
            <a:off x="457200" y="160020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225C735-A57E-4863-8A92-EE2B0BCD2C7C}" type="slidenum">
              <a:rPr lang="en-US"/>
              <a:pPr>
                <a:defRPr/>
              </a:pPr>
              <a:t>‹#›</a:t>
            </a:fld>
            <a:endParaRPr lang="en-US" dirty="0"/>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5198" r:id="rId1"/>
    <p:sldLayoutId id="2147485199" r:id="rId2"/>
    <p:sldLayoutId id="2147485191" r:id="rId3"/>
    <p:sldLayoutId id="2147485192" r:id="rId4"/>
    <p:sldLayoutId id="2147485200" r:id="rId5"/>
    <p:sldLayoutId id="2147485193" r:id="rId6"/>
    <p:sldLayoutId id="2147485201" r:id="rId7"/>
    <p:sldLayoutId id="2147485194" r:id="rId8"/>
    <p:sldLayoutId id="2147485195" r:id="rId9"/>
    <p:sldLayoutId id="2147485196" r:id="rId10"/>
    <p:sldLayoutId id="2147485197" r:id="rId11"/>
    <p:sldLayoutId id="2147485202" r:id="rId12"/>
  </p:sldLayoutIdLst>
  <p:hf hdr="0" ftr="0" dt="0"/>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health.state.pa.us/transitionchecklis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18.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wmf"/><Relationship Id="rId4" Type="http://schemas.openxmlformats.org/officeDocument/2006/relationships/oleObject" Target="../embeddings/oleObject1.bin"/></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33400"/>
            <a:ext cx="8763000" cy="990600"/>
          </a:xfrm>
        </p:spPr>
        <p:txBody>
          <a:bodyPr/>
          <a:lstStyle/>
          <a:p>
            <a:r>
              <a:rPr lang="en-US" sz="3200" dirty="0" smtClean="0"/>
              <a:t>Indicator 13 Cohort 4 Training</a:t>
            </a:r>
            <a:endParaRPr lang="en-US" sz="3200" dirty="0"/>
          </a:p>
        </p:txBody>
      </p:sp>
      <p:sp>
        <p:nvSpPr>
          <p:cNvPr id="3" name="Subtitle 2"/>
          <p:cNvSpPr>
            <a:spLocks noGrp="1"/>
          </p:cNvSpPr>
          <p:nvPr>
            <p:ph type="subTitle" idx="1"/>
          </p:nvPr>
        </p:nvSpPr>
        <p:spPr>
          <a:xfrm>
            <a:off x="914400" y="1600200"/>
            <a:ext cx="7315200" cy="3048000"/>
          </a:xfrm>
        </p:spPr>
        <p:txBody>
          <a:bodyPr/>
          <a:lstStyle/>
          <a:p>
            <a:r>
              <a:rPr lang="en-US" sz="4000" dirty="0" smtClean="0"/>
              <a:t>Steps 3-4</a:t>
            </a:r>
          </a:p>
          <a:p>
            <a:r>
              <a:rPr lang="en-US" sz="4000" dirty="0" smtClean="0"/>
              <a:t>Partnerships and </a:t>
            </a:r>
            <a:endParaRPr lang="en-US" sz="4000" dirty="0"/>
          </a:p>
          <a:p>
            <a:r>
              <a:rPr lang="en-US" sz="4000" dirty="0" smtClean="0"/>
              <a:t>Transition Grid</a:t>
            </a:r>
            <a:endParaRPr lang="en-US" sz="3200" dirty="0" smtClean="0"/>
          </a:p>
          <a:p>
            <a:endParaRPr lang="en-US" sz="2800" dirty="0"/>
          </a:p>
        </p:txBody>
      </p:sp>
      <p:pic>
        <p:nvPicPr>
          <p:cNvPr id="5" name="Picture 1" descr="C:\Documents and Settings\rnilles\Local Settings\Temporary Internet Files\Content.IE5\GLQY2BFF\MPj04387330000[1].jpg"/>
          <p:cNvPicPr>
            <a:picLocks noChangeAspect="1" noChangeArrowheads="1"/>
          </p:cNvPicPr>
          <p:nvPr/>
        </p:nvPicPr>
        <p:blipFill>
          <a:blip r:embed="rId2" cstate="print">
            <a:extLst>
              <a:ext uri="{28A0092B-C50C-407E-A947-70E740481C1C}">
                <a14:useLocalDpi xmlns:a14="http://schemas.microsoft.com/office/drawing/2010/main" val="0"/>
              </a:ext>
            </a:extLst>
          </a:blip>
          <a:srcRect t="-250" b="12750"/>
          <a:stretch>
            <a:fillRect/>
          </a:stretch>
        </p:blipFill>
        <p:spPr bwMode="auto">
          <a:xfrm>
            <a:off x="838201" y="3352799"/>
            <a:ext cx="1256155" cy="164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6781800" y="3660130"/>
            <a:ext cx="1143000" cy="1340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4213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2"/>
          <p:cNvSpPr>
            <a:spLocks noGrp="1"/>
          </p:cNvSpPr>
          <p:nvPr>
            <p:ph type="title"/>
          </p:nvPr>
        </p:nvSpPr>
        <p:spPr>
          <a:xfrm>
            <a:off x="304800" y="228600"/>
            <a:ext cx="8229600" cy="563562"/>
          </a:xfrm>
        </p:spPr>
        <p:txBody>
          <a:bodyPr/>
          <a:lstStyle/>
          <a:p>
            <a:r>
              <a:rPr lang="en-US" dirty="0" smtClean="0"/>
              <a:t>Examples of Agencies</a:t>
            </a:r>
          </a:p>
        </p:txBody>
      </p:sp>
      <p:sp>
        <p:nvSpPr>
          <p:cNvPr id="121859" name="Content Placeholder 3"/>
          <p:cNvSpPr>
            <a:spLocks noGrp="1"/>
          </p:cNvSpPr>
          <p:nvPr>
            <p:ph idx="1"/>
          </p:nvPr>
        </p:nvSpPr>
        <p:spPr>
          <a:xfrm>
            <a:off x="381000" y="1143000"/>
            <a:ext cx="8382000" cy="5562600"/>
          </a:xfrm>
        </p:spPr>
        <p:txBody>
          <a:bodyPr/>
          <a:lstStyle/>
          <a:p>
            <a:r>
              <a:rPr lang="en-US" sz="2600" dirty="0" smtClean="0"/>
              <a:t>Office of Vocational Rehabilitation</a:t>
            </a:r>
          </a:p>
          <a:p>
            <a:r>
              <a:rPr lang="en-US" sz="2600" dirty="0" smtClean="0"/>
              <a:t>County Mental Health </a:t>
            </a:r>
          </a:p>
          <a:p>
            <a:r>
              <a:rPr lang="en-US" sz="2600" dirty="0" smtClean="0"/>
              <a:t>County Office of Developmental Programs /Intellectual Disabilities  </a:t>
            </a:r>
          </a:p>
          <a:p>
            <a:r>
              <a:rPr lang="en-US" sz="2600" dirty="0" smtClean="0"/>
              <a:t>Department of Public Welfare</a:t>
            </a:r>
          </a:p>
          <a:p>
            <a:pPr lvl="1"/>
            <a:r>
              <a:rPr lang="en-US" sz="2600" dirty="0" smtClean="0"/>
              <a:t>Bureau of Autism Services</a:t>
            </a:r>
          </a:p>
          <a:p>
            <a:r>
              <a:rPr lang="en-US" sz="2600" dirty="0"/>
              <a:t>Blindness and Visual Services</a:t>
            </a:r>
            <a:endParaRPr lang="en-US" sz="2600" dirty="0" smtClean="0"/>
          </a:p>
          <a:p>
            <a:r>
              <a:rPr lang="en-US" sz="2600" dirty="0" smtClean="0"/>
              <a:t>Children and Youth Services</a:t>
            </a:r>
          </a:p>
          <a:p>
            <a:r>
              <a:rPr lang="en-US" sz="2600" dirty="0" smtClean="0"/>
              <a:t>Juvenile Justice System</a:t>
            </a:r>
          </a:p>
          <a:p>
            <a:r>
              <a:rPr lang="en-US" sz="2600" dirty="0" smtClean="0"/>
              <a:t>Social Security Administration</a:t>
            </a:r>
          </a:p>
          <a:p>
            <a:r>
              <a:rPr lang="en-US" sz="2600" dirty="0" smtClean="0"/>
              <a:t>The ARC</a:t>
            </a:r>
          </a:p>
          <a:p>
            <a:r>
              <a:rPr lang="en-US" sz="2600" dirty="0" smtClean="0"/>
              <a:t>Centers for Independent Living</a:t>
            </a:r>
          </a:p>
        </p:txBody>
      </p:sp>
      <p:sp>
        <p:nvSpPr>
          <p:cNvPr id="12186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A821FB1-DF0B-459B-83FA-F49DD64BA17A}" type="slidenum">
              <a:rPr lang="en-US" smtClean="0"/>
              <a:pPr eaLnBrk="1" hangingPunct="1"/>
              <a:t>10</a:t>
            </a:fld>
            <a:endParaRPr lang="en-US" smtClean="0"/>
          </a:p>
        </p:txBody>
      </p:sp>
    </p:spTree>
    <p:extLst>
      <p:ext uri="{BB962C8B-B14F-4D97-AF65-F5344CB8AC3E}">
        <p14:creationId xmlns:p14="http://schemas.microsoft.com/office/powerpoint/2010/main" val="2156736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a:xfrm>
            <a:off x="533400" y="228600"/>
            <a:ext cx="8153400" cy="838200"/>
          </a:xfrm>
        </p:spPr>
        <p:txBody>
          <a:bodyPr anchor="b"/>
          <a:lstStyle/>
          <a:p>
            <a:pPr algn="ctr" eaLnBrk="1" hangingPunct="1"/>
            <a:r>
              <a:rPr lang="en-US" sz="3200" smtClean="0"/>
              <a:t>Other Agencies Supporting </a:t>
            </a:r>
            <a:br>
              <a:rPr lang="en-US" sz="3200" smtClean="0"/>
            </a:br>
            <a:r>
              <a:rPr lang="en-US" sz="3200" smtClean="0"/>
              <a:t>Youth and Adults with Disabilities</a:t>
            </a:r>
          </a:p>
        </p:txBody>
      </p:sp>
      <p:sp>
        <p:nvSpPr>
          <p:cNvPr id="122883" name="Rectangle 3"/>
          <p:cNvSpPr>
            <a:spLocks noGrp="1" noChangeArrowheads="1"/>
          </p:cNvSpPr>
          <p:nvPr>
            <p:ph type="body" idx="4294967295"/>
          </p:nvPr>
        </p:nvSpPr>
        <p:spPr>
          <a:xfrm>
            <a:off x="533400" y="1600200"/>
            <a:ext cx="8229600" cy="3733800"/>
          </a:xfrm>
        </p:spPr>
        <p:txBody>
          <a:bodyPr/>
          <a:lstStyle/>
          <a:p>
            <a:pPr eaLnBrk="1" hangingPunct="1">
              <a:lnSpc>
                <a:spcPct val="90000"/>
              </a:lnSpc>
            </a:pPr>
            <a:r>
              <a:rPr lang="en-US" sz="2800" dirty="0" err="1" smtClean="0"/>
              <a:t>accessAbilities</a:t>
            </a:r>
            <a:r>
              <a:rPr lang="en-US" sz="2800" dirty="0" smtClean="0"/>
              <a:t>, </a:t>
            </a:r>
            <a:r>
              <a:rPr lang="en-US" sz="2800" dirty="0" err="1" smtClean="0"/>
              <a:t>Inc</a:t>
            </a:r>
            <a:endParaRPr lang="en-US" sz="2800" dirty="0" smtClean="0"/>
          </a:p>
          <a:p>
            <a:pPr eaLnBrk="1" hangingPunct="1">
              <a:lnSpc>
                <a:spcPct val="90000"/>
              </a:lnSpc>
            </a:pPr>
            <a:r>
              <a:rPr lang="en-US" sz="2800" dirty="0" smtClean="0"/>
              <a:t>Office of Medical Assistance</a:t>
            </a:r>
          </a:p>
          <a:p>
            <a:pPr eaLnBrk="1" hangingPunct="1">
              <a:lnSpc>
                <a:spcPct val="90000"/>
              </a:lnSpc>
            </a:pPr>
            <a:r>
              <a:rPr lang="en-US" sz="2800" dirty="0" smtClean="0"/>
              <a:t>Office for the Deaf &amp; Hard of Hearing (L &amp; I)</a:t>
            </a:r>
          </a:p>
          <a:p>
            <a:pPr eaLnBrk="1" hangingPunct="1">
              <a:lnSpc>
                <a:spcPct val="90000"/>
              </a:lnSpc>
            </a:pPr>
            <a:r>
              <a:rPr lang="en-US" sz="2800" dirty="0" smtClean="0"/>
              <a:t>Children Youth and Families</a:t>
            </a:r>
          </a:p>
          <a:p>
            <a:pPr eaLnBrk="1" hangingPunct="1">
              <a:lnSpc>
                <a:spcPct val="90000"/>
              </a:lnSpc>
            </a:pPr>
            <a:r>
              <a:rPr lang="en-US" sz="2800" dirty="0" smtClean="0"/>
              <a:t>Drug and Alcohol programs</a:t>
            </a:r>
          </a:p>
          <a:p>
            <a:pPr eaLnBrk="1" hangingPunct="1">
              <a:lnSpc>
                <a:spcPct val="90000"/>
              </a:lnSpc>
            </a:pPr>
            <a:r>
              <a:rPr lang="en-US" sz="2800" dirty="0" smtClean="0"/>
              <a:t>United Cerebral Palsy Association</a:t>
            </a:r>
          </a:p>
          <a:p>
            <a:pPr eaLnBrk="1" hangingPunct="1">
              <a:lnSpc>
                <a:spcPct val="90000"/>
              </a:lnSpc>
            </a:pPr>
            <a:r>
              <a:rPr lang="en-US" sz="2800" dirty="0" smtClean="0"/>
              <a:t>Mental Health Association</a:t>
            </a:r>
          </a:p>
          <a:p>
            <a:pPr eaLnBrk="1" hangingPunct="1">
              <a:lnSpc>
                <a:spcPct val="90000"/>
              </a:lnSpc>
            </a:pPr>
            <a:r>
              <a:rPr lang="en-US" sz="2800" dirty="0" smtClean="0"/>
              <a:t>Epilepsy Foundation</a:t>
            </a:r>
          </a:p>
          <a:p>
            <a:pPr eaLnBrk="1" hangingPunct="1">
              <a:lnSpc>
                <a:spcPct val="90000"/>
              </a:lnSpc>
            </a:pPr>
            <a:r>
              <a:rPr lang="en-US" sz="2800" dirty="0" smtClean="0"/>
              <a:t>Special Olympics </a:t>
            </a:r>
          </a:p>
          <a:p>
            <a:pPr eaLnBrk="1" hangingPunct="1">
              <a:lnSpc>
                <a:spcPct val="90000"/>
              </a:lnSpc>
            </a:pPr>
            <a:r>
              <a:rPr lang="en-US" sz="2400" dirty="0"/>
              <a:t>Career TRACK</a:t>
            </a:r>
            <a:endParaRPr lang="en-US" sz="2400" dirty="0" smtClean="0"/>
          </a:p>
        </p:txBody>
      </p:sp>
      <p:sp>
        <p:nvSpPr>
          <p:cNvPr id="2" name="Slide Number Placeholder 1"/>
          <p:cNvSpPr>
            <a:spLocks noGrp="1"/>
          </p:cNvSpPr>
          <p:nvPr>
            <p:ph type="sldNum" sz="quarter" idx="12"/>
          </p:nvPr>
        </p:nvSpPr>
        <p:spPr/>
        <p:txBody>
          <a:bodyPr/>
          <a:lstStyle/>
          <a:p>
            <a:pPr>
              <a:defRPr/>
            </a:pPr>
            <a:fld id="{5B058B66-26C8-4551-AD0E-FFAC869E4C9A}" type="slidenum">
              <a:rPr lang="en-US" smtClean="0"/>
              <a:pPr>
                <a:defRPr/>
              </a:pPr>
              <a:t>11</a:t>
            </a:fld>
            <a:endParaRPr lang="en-US"/>
          </a:p>
        </p:txBody>
      </p:sp>
    </p:spTree>
    <p:extLst>
      <p:ext uri="{BB962C8B-B14F-4D97-AF65-F5344CB8AC3E}">
        <p14:creationId xmlns:p14="http://schemas.microsoft.com/office/powerpoint/2010/main" val="204521617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1066800" y="838205"/>
            <a:ext cx="7086600" cy="5287963"/>
          </a:xfrm>
        </p:spPr>
        <p:txBody>
          <a:bodyPr/>
          <a:lstStyle/>
          <a:p>
            <a:pPr algn="ctr">
              <a:buFontTx/>
              <a:buNone/>
            </a:pPr>
            <a:r>
              <a:rPr lang="en-US" sz="4400" smtClean="0"/>
              <a:t>How do I know when and whom to invite for a transition IEP?</a:t>
            </a:r>
            <a:endParaRPr lang="en-US" smtClean="0"/>
          </a:p>
        </p:txBody>
      </p:sp>
      <p:pic>
        <p:nvPicPr>
          <p:cNvPr id="9219" name="Picture 3" descr="C:\Documents and Settings\rnilles\Local Settings\Temporary Internet Files\Content.IE5\1SF06C93\MCj0391752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3886208"/>
            <a:ext cx="1817688"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12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381000" y="304800"/>
            <a:ext cx="8229600" cy="609600"/>
          </a:xfrm>
        </p:spPr>
        <p:txBody>
          <a:bodyPr rtlCol="0">
            <a:normAutofit fontScale="90000"/>
          </a:bodyPr>
          <a:lstStyle/>
          <a:p>
            <a:pPr eaLnBrk="1" fontAlgn="auto" hangingPunct="1">
              <a:spcAft>
                <a:spcPts val="0"/>
              </a:spcAft>
              <a:defRPr/>
            </a:pPr>
            <a:r>
              <a:rPr lang="en-US" b="1" dirty="0" smtClean="0"/>
              <a:t/>
            </a:r>
            <a:br>
              <a:rPr lang="en-US" b="1" dirty="0" smtClean="0"/>
            </a:br>
            <a:r>
              <a:rPr lang="en-US" sz="3600" dirty="0" smtClean="0"/>
              <a:t>IEP Team Participants for Transition Planning</a:t>
            </a:r>
            <a:r>
              <a:rPr lang="en-US" sz="2800" dirty="0" smtClean="0"/>
              <a:t/>
            </a:r>
            <a:br>
              <a:rPr lang="en-US" sz="2800" dirty="0" smtClean="0"/>
            </a:br>
            <a:r>
              <a:rPr lang="en-US" sz="2800" dirty="0" smtClean="0"/>
              <a:t/>
            </a:r>
            <a:br>
              <a:rPr lang="en-US" sz="2800" dirty="0" smtClean="0"/>
            </a:br>
            <a:endParaRPr lang="en-US" sz="2800" dirty="0" smtClean="0"/>
          </a:p>
        </p:txBody>
      </p:sp>
      <p:sp>
        <p:nvSpPr>
          <p:cNvPr id="10243" name="Rectangle 3"/>
          <p:cNvSpPr>
            <a:spLocks noGrp="1" noChangeArrowheads="1"/>
          </p:cNvSpPr>
          <p:nvPr>
            <p:ph sz="half" idx="1"/>
          </p:nvPr>
        </p:nvSpPr>
        <p:spPr>
          <a:xfrm>
            <a:off x="152410" y="1524000"/>
            <a:ext cx="4033839" cy="4495800"/>
          </a:xfrm>
        </p:spPr>
        <p:txBody>
          <a:bodyPr/>
          <a:lstStyle/>
          <a:p>
            <a:pPr algn="ctr" eaLnBrk="1" hangingPunct="1">
              <a:lnSpc>
                <a:spcPct val="90000"/>
              </a:lnSpc>
              <a:buFont typeface="Wingdings" pitchFamily="2" charset="2"/>
              <a:buNone/>
            </a:pPr>
            <a:r>
              <a:rPr lang="en-US" sz="3200" u="sng" smtClean="0">
                <a:solidFill>
                  <a:srgbClr val="C00000"/>
                </a:solidFill>
              </a:rPr>
              <a:t>Required Members</a:t>
            </a:r>
            <a:endParaRPr lang="en-US" sz="2000" smtClean="0">
              <a:solidFill>
                <a:srgbClr val="C00000"/>
              </a:solidFill>
            </a:endParaRPr>
          </a:p>
          <a:p>
            <a:pPr eaLnBrk="1" hangingPunct="1">
              <a:lnSpc>
                <a:spcPct val="90000"/>
              </a:lnSpc>
            </a:pPr>
            <a:r>
              <a:rPr lang="en-US" sz="2400" b="1" smtClean="0">
                <a:solidFill>
                  <a:srgbClr val="C00000"/>
                </a:solidFill>
              </a:rPr>
              <a:t>Student (Indicator 13 requirement!)</a:t>
            </a:r>
          </a:p>
          <a:p>
            <a:pPr eaLnBrk="1" hangingPunct="1">
              <a:lnSpc>
                <a:spcPct val="90000"/>
              </a:lnSpc>
            </a:pPr>
            <a:r>
              <a:rPr lang="en-US" sz="2400" smtClean="0">
                <a:solidFill>
                  <a:srgbClr val="333399"/>
                </a:solidFill>
              </a:rPr>
              <a:t>parents/guardians</a:t>
            </a:r>
          </a:p>
          <a:p>
            <a:pPr eaLnBrk="1" hangingPunct="1">
              <a:lnSpc>
                <a:spcPct val="90000"/>
              </a:lnSpc>
            </a:pPr>
            <a:r>
              <a:rPr lang="en-US" sz="2400" smtClean="0"/>
              <a:t>local education agency representative (LEA)</a:t>
            </a:r>
          </a:p>
          <a:p>
            <a:pPr eaLnBrk="1" hangingPunct="1">
              <a:lnSpc>
                <a:spcPct val="90000"/>
              </a:lnSpc>
            </a:pPr>
            <a:r>
              <a:rPr lang="en-US" sz="2400" smtClean="0"/>
              <a:t>general education teacher</a:t>
            </a:r>
          </a:p>
          <a:p>
            <a:pPr eaLnBrk="1" hangingPunct="1">
              <a:lnSpc>
                <a:spcPct val="90000"/>
              </a:lnSpc>
            </a:pPr>
            <a:r>
              <a:rPr lang="en-US" sz="2400" smtClean="0"/>
              <a:t>special education teacher</a:t>
            </a:r>
          </a:p>
          <a:p>
            <a:pPr eaLnBrk="1" hangingPunct="1">
              <a:lnSpc>
                <a:spcPct val="90000"/>
              </a:lnSpc>
            </a:pPr>
            <a:r>
              <a:rPr lang="en-US" sz="2400" smtClean="0"/>
              <a:t>career-technical education representative </a:t>
            </a:r>
          </a:p>
          <a:p>
            <a:pPr eaLnBrk="1" hangingPunct="1">
              <a:lnSpc>
                <a:spcPct val="90000"/>
              </a:lnSpc>
              <a:buFont typeface="Wingdings" pitchFamily="2" charset="2"/>
              <a:buNone/>
            </a:pPr>
            <a:r>
              <a:rPr lang="en-US" sz="2400" smtClean="0"/>
              <a:t>	(if being considered)</a:t>
            </a:r>
            <a:endParaRPr lang="en-US" sz="2000" smtClean="0"/>
          </a:p>
        </p:txBody>
      </p:sp>
      <p:sp>
        <p:nvSpPr>
          <p:cNvPr id="10244" name="Rectangle 4"/>
          <p:cNvSpPr>
            <a:spLocks noGrp="1" noChangeArrowheads="1"/>
          </p:cNvSpPr>
          <p:nvPr>
            <p:ph sz="half" idx="2"/>
          </p:nvPr>
        </p:nvSpPr>
        <p:spPr>
          <a:xfrm>
            <a:off x="4495810" y="1524000"/>
            <a:ext cx="4033839" cy="4495800"/>
          </a:xfrm>
        </p:spPr>
        <p:txBody>
          <a:bodyPr/>
          <a:lstStyle/>
          <a:p>
            <a:pPr algn="ctr" eaLnBrk="1" hangingPunct="1">
              <a:lnSpc>
                <a:spcPct val="90000"/>
              </a:lnSpc>
              <a:buFont typeface="Wingdings" pitchFamily="2" charset="2"/>
              <a:buNone/>
            </a:pPr>
            <a:r>
              <a:rPr lang="en-US" sz="3600" u="sng" smtClean="0">
                <a:solidFill>
                  <a:srgbClr val="C00000"/>
                </a:solidFill>
              </a:rPr>
              <a:t>Other Members</a:t>
            </a:r>
            <a:endParaRPr lang="en-US" sz="2000" u="sng" smtClean="0">
              <a:solidFill>
                <a:srgbClr val="C00000"/>
              </a:solidFill>
            </a:endParaRPr>
          </a:p>
          <a:p>
            <a:pPr eaLnBrk="1" hangingPunct="1">
              <a:lnSpc>
                <a:spcPct val="90000"/>
              </a:lnSpc>
            </a:pPr>
            <a:r>
              <a:rPr lang="en-US" sz="2400" smtClean="0"/>
              <a:t>SD transition coordinator</a:t>
            </a:r>
          </a:p>
          <a:p>
            <a:pPr eaLnBrk="1" hangingPunct="1">
              <a:lnSpc>
                <a:spcPct val="90000"/>
              </a:lnSpc>
            </a:pPr>
            <a:r>
              <a:rPr lang="en-US" sz="2400" smtClean="0"/>
              <a:t>psychologist</a:t>
            </a:r>
          </a:p>
          <a:p>
            <a:pPr eaLnBrk="1" hangingPunct="1">
              <a:lnSpc>
                <a:spcPct val="90000"/>
              </a:lnSpc>
            </a:pPr>
            <a:r>
              <a:rPr lang="en-US" sz="2400" smtClean="0"/>
              <a:t>guidance counselor</a:t>
            </a:r>
          </a:p>
          <a:p>
            <a:pPr eaLnBrk="1" hangingPunct="1">
              <a:lnSpc>
                <a:spcPct val="90000"/>
              </a:lnSpc>
            </a:pPr>
            <a:r>
              <a:rPr lang="en-US" sz="2400" smtClean="0"/>
              <a:t>instructional support staff</a:t>
            </a:r>
          </a:p>
          <a:p>
            <a:pPr eaLnBrk="1" hangingPunct="1">
              <a:lnSpc>
                <a:spcPct val="90000"/>
              </a:lnSpc>
            </a:pPr>
            <a:r>
              <a:rPr lang="en-US" sz="2400" smtClean="0"/>
              <a:t>job coach (if considered)</a:t>
            </a:r>
          </a:p>
          <a:p>
            <a:pPr eaLnBrk="1" hangingPunct="1">
              <a:lnSpc>
                <a:spcPct val="90000"/>
              </a:lnSpc>
            </a:pPr>
            <a:r>
              <a:rPr lang="en-US" sz="2400" smtClean="0"/>
              <a:t>employer representative</a:t>
            </a:r>
          </a:p>
          <a:p>
            <a:pPr eaLnBrk="1" hangingPunct="1">
              <a:lnSpc>
                <a:spcPct val="90000"/>
              </a:lnSpc>
            </a:pPr>
            <a:r>
              <a:rPr lang="en-US" sz="2400" b="1" smtClean="0">
                <a:solidFill>
                  <a:srgbClr val="C00000"/>
                </a:solidFill>
              </a:rPr>
              <a:t>community/agency representatives</a:t>
            </a:r>
          </a:p>
          <a:p>
            <a:pPr eaLnBrk="1" hangingPunct="1">
              <a:lnSpc>
                <a:spcPct val="90000"/>
              </a:lnSpc>
            </a:pPr>
            <a:r>
              <a:rPr lang="en-US" sz="2400" smtClean="0"/>
              <a:t>relatives/friends/advocate</a:t>
            </a:r>
            <a:endParaRPr lang="en-US" sz="2000" smtClean="0"/>
          </a:p>
        </p:txBody>
      </p:sp>
      <p:sp>
        <p:nvSpPr>
          <p:cNvPr id="10245" name="Slide Number Placeholder 6"/>
          <p:cNvSpPr>
            <a:spLocks noGrp="1"/>
          </p:cNvSpPr>
          <p:nvPr>
            <p:ph type="sldNum" sz="quarter" idx="12"/>
          </p:nvPr>
        </p:nvSpPr>
        <p:spPr>
          <a:xfrm>
            <a:off x="8382000" y="6324608"/>
            <a:ext cx="3810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79BFE3-A854-419C-BB7D-DCB362FDB2E3}" type="slidenum">
              <a:rPr lang="en-US" smtClean="0"/>
              <a:pPr eaLnBrk="1" hangingPunct="1"/>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Invitation to the IEP Meeting</a:t>
            </a:r>
            <a:endParaRPr lang="en-US" dirty="0"/>
          </a:p>
        </p:txBody>
      </p:sp>
      <p:sp>
        <p:nvSpPr>
          <p:cNvPr id="6" name="Content Placeholder 5"/>
          <p:cNvSpPr>
            <a:spLocks noGrp="1"/>
          </p:cNvSpPr>
          <p:nvPr>
            <p:ph idx="1"/>
          </p:nvPr>
        </p:nvSpPr>
        <p:spPr/>
        <p:txBody>
          <a:bodyPr/>
          <a:lstStyle/>
          <a:p>
            <a:r>
              <a:rPr lang="en-US" dirty="0" smtClean="0"/>
              <a:t>Invite must reflect that student is invited</a:t>
            </a:r>
          </a:p>
          <a:p>
            <a:pPr lvl="1"/>
            <a:r>
              <a:rPr lang="en-US" dirty="0" smtClean="0"/>
              <a:t>Use a separate Invite for the student and parent</a:t>
            </a:r>
          </a:p>
          <a:p>
            <a:pPr lvl="1"/>
            <a:endParaRPr lang="en-US" dirty="0" smtClean="0"/>
          </a:p>
          <a:p>
            <a:r>
              <a:rPr lang="en-US" dirty="0" smtClean="0"/>
              <a:t>Invites must include agencies when it is appropriate for them to be invited </a:t>
            </a:r>
          </a:p>
          <a:p>
            <a:pPr lvl="1"/>
            <a:r>
              <a:rPr lang="en-US" dirty="0" smtClean="0"/>
              <a:t>If agency is likely to provide or pay for services</a:t>
            </a:r>
          </a:p>
          <a:p>
            <a:pPr lvl="1"/>
            <a:r>
              <a:rPr lang="en-US" dirty="0" smtClean="0"/>
              <a:t>With parent permission</a:t>
            </a:r>
            <a:endParaRPr lang="en-US" dirty="0"/>
          </a:p>
        </p:txBody>
      </p:sp>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14</a:t>
            </a:fld>
            <a:endParaRPr lang="en-US"/>
          </a:p>
        </p:txBody>
      </p:sp>
    </p:spTree>
    <p:extLst>
      <p:ext uri="{BB962C8B-B14F-4D97-AF65-F5344CB8AC3E}">
        <p14:creationId xmlns:p14="http://schemas.microsoft.com/office/powerpoint/2010/main" val="22213541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2"/>
          <p:cNvPicPr>
            <a:picLocks noChangeAspect="1" noChangeArrowheads="1"/>
          </p:cNvPicPr>
          <p:nvPr/>
        </p:nvPicPr>
        <p:blipFill>
          <a:blip r:embed="rId2" cstate="print"/>
          <a:srcRect l="27526" t="15625" r="27379" b="17708"/>
          <a:stretch>
            <a:fillRect/>
          </a:stretch>
        </p:blipFill>
        <p:spPr bwMode="auto">
          <a:xfrm>
            <a:off x="0" y="-7257"/>
            <a:ext cx="9144000" cy="6858000"/>
          </a:xfrm>
          <a:prstGeom prst="rect">
            <a:avLst/>
          </a:prstGeom>
          <a:noFill/>
          <a:ln w="9525">
            <a:noFill/>
            <a:miter lim="800000"/>
            <a:headEnd/>
            <a:tailEnd/>
          </a:ln>
        </p:spPr>
      </p:pic>
      <p:sp>
        <p:nvSpPr>
          <p:cNvPr id="6" name="Down Arrow 5"/>
          <p:cNvSpPr/>
          <p:nvPr/>
        </p:nvSpPr>
        <p:spPr>
          <a:xfrm rot="1824590">
            <a:off x="3576232" y="2079122"/>
            <a:ext cx="351741" cy="97840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7" name="Down Arrow 6"/>
          <p:cNvSpPr/>
          <p:nvPr/>
        </p:nvSpPr>
        <p:spPr>
          <a:xfrm rot="1824590">
            <a:off x="1823632" y="5584321"/>
            <a:ext cx="351741" cy="97840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Slide Number Placeholder 1"/>
          <p:cNvSpPr>
            <a:spLocks noGrp="1"/>
          </p:cNvSpPr>
          <p:nvPr>
            <p:ph type="sldNum" sz="quarter" idx="12"/>
          </p:nvPr>
        </p:nvSpPr>
        <p:spPr/>
        <p:txBody>
          <a:bodyPr/>
          <a:lstStyle/>
          <a:p>
            <a:pPr>
              <a:defRPr/>
            </a:pPr>
            <a:fld id="{5B058B66-26C8-4551-AD0E-FFAC869E4C9A}" type="slidenum">
              <a:rPr lang="en-US" smtClean="0"/>
              <a:pPr>
                <a:defRPr/>
              </a:pPr>
              <a:t>15</a:t>
            </a:fld>
            <a:endParaRPr lang="en-US"/>
          </a:p>
        </p:txBody>
      </p:sp>
      <p:sp>
        <p:nvSpPr>
          <p:cNvPr id="3" name="TextBox 2"/>
          <p:cNvSpPr txBox="1"/>
          <p:nvPr/>
        </p:nvSpPr>
        <p:spPr>
          <a:xfrm rot="20757633">
            <a:off x="4851829" y="623525"/>
            <a:ext cx="3068955" cy="1384995"/>
          </a:xfrm>
          <a:prstGeom prst="rect">
            <a:avLst/>
          </a:prstGeom>
          <a:solidFill>
            <a:srgbClr val="FFFF66"/>
          </a:solidFill>
          <a:ln>
            <a:solidFill>
              <a:schemeClr val="tx1"/>
            </a:solidFill>
          </a:ln>
        </p:spPr>
        <p:txBody>
          <a:bodyPr wrap="square" rtlCol="0">
            <a:spAutoFit/>
          </a:bodyPr>
          <a:lstStyle/>
          <a:p>
            <a:pPr algn="ctr"/>
            <a:r>
              <a:rPr lang="en-US" sz="2800" dirty="0" smtClean="0"/>
              <a:t>Use a separate Invitation for the student</a:t>
            </a:r>
            <a:endParaRPr lang="en-US" dirty="0"/>
          </a:p>
        </p:txBody>
      </p:sp>
    </p:spTree>
    <p:extLst>
      <p:ext uri="{BB962C8B-B14F-4D97-AF65-F5344CB8AC3E}">
        <p14:creationId xmlns:p14="http://schemas.microsoft.com/office/powerpoint/2010/main" val="421171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762000" y="274638"/>
            <a:ext cx="7924800" cy="563562"/>
          </a:xfrm>
        </p:spPr>
        <p:txBody>
          <a:bodyPr/>
          <a:lstStyle/>
          <a:p>
            <a:r>
              <a:rPr lang="en-US" dirty="0" smtClean="0"/>
              <a:t>When to Invite Agency to IEP Meeting</a:t>
            </a:r>
          </a:p>
        </p:txBody>
      </p:sp>
      <p:sp>
        <p:nvSpPr>
          <p:cNvPr id="120835" name="Content Placeholder 2"/>
          <p:cNvSpPr>
            <a:spLocks noGrp="1"/>
          </p:cNvSpPr>
          <p:nvPr>
            <p:ph idx="1"/>
          </p:nvPr>
        </p:nvSpPr>
        <p:spPr>
          <a:xfrm>
            <a:off x="304800" y="1295400"/>
            <a:ext cx="8153400" cy="5334000"/>
          </a:xfrm>
        </p:spPr>
        <p:txBody>
          <a:bodyPr/>
          <a:lstStyle/>
          <a:p>
            <a:r>
              <a:rPr lang="en-US" sz="2800" dirty="0"/>
              <a:t>Invite agency:</a:t>
            </a:r>
          </a:p>
          <a:p>
            <a:pPr lvl="1"/>
            <a:r>
              <a:rPr lang="en-US" dirty="0"/>
              <a:t>If likely to provide or pay for transition services</a:t>
            </a:r>
          </a:p>
          <a:p>
            <a:pPr lvl="1"/>
            <a:r>
              <a:rPr lang="en-US" dirty="0"/>
              <a:t>Only with parent permission</a:t>
            </a:r>
          </a:p>
          <a:p>
            <a:r>
              <a:rPr lang="en-US" sz="2800" dirty="0" smtClean="0"/>
              <a:t>Agency involvement is based on </a:t>
            </a:r>
            <a:r>
              <a:rPr lang="en-US" sz="2800" i="1" dirty="0" smtClean="0"/>
              <a:t>individual</a:t>
            </a:r>
            <a:r>
              <a:rPr lang="en-US" sz="2800" dirty="0" smtClean="0"/>
              <a:t> needs</a:t>
            </a:r>
          </a:p>
          <a:p>
            <a:pPr lvl="1"/>
            <a:r>
              <a:rPr lang="en-US" dirty="0" smtClean="0"/>
              <a:t>Younger students may not require agency unless have MH-MR supports or foster care, disability-related need (e.g., autism services, epilepsy).</a:t>
            </a:r>
          </a:p>
          <a:p>
            <a:pPr lvl="1"/>
            <a:r>
              <a:rPr lang="en-US" dirty="0" smtClean="0"/>
              <a:t>OVR may be not be involved till 11</a:t>
            </a:r>
            <a:r>
              <a:rPr lang="en-US" baseline="30000" dirty="0" smtClean="0"/>
              <a:t>th</a:t>
            </a:r>
            <a:r>
              <a:rPr lang="en-US" dirty="0" smtClean="0"/>
              <a:t> or 12</a:t>
            </a:r>
            <a:r>
              <a:rPr lang="en-US" baseline="30000" dirty="0" smtClean="0"/>
              <a:t>th</a:t>
            </a:r>
            <a:r>
              <a:rPr lang="en-US" dirty="0" smtClean="0"/>
              <a:t> grade.</a:t>
            </a:r>
          </a:p>
          <a:p>
            <a:pPr lvl="1"/>
            <a:r>
              <a:rPr lang="en-US" dirty="0" smtClean="0"/>
              <a:t>Agency involvement may vary by region.</a:t>
            </a:r>
          </a:p>
          <a:p>
            <a:r>
              <a:rPr lang="en-US" sz="2800" b="1" dirty="0" smtClean="0">
                <a:solidFill>
                  <a:srgbClr val="C00000"/>
                </a:solidFill>
              </a:rPr>
              <a:t>Document </a:t>
            </a:r>
            <a:r>
              <a:rPr lang="en-US" sz="2800" b="1" dirty="0">
                <a:solidFill>
                  <a:srgbClr val="C00000"/>
                </a:solidFill>
              </a:rPr>
              <a:t>agency invitation on IEP Invite!</a:t>
            </a:r>
            <a:endParaRPr lang="en-US" b="1" dirty="0">
              <a:solidFill>
                <a:srgbClr val="C00000"/>
              </a:solidFill>
            </a:endParaRPr>
          </a:p>
          <a:p>
            <a:endParaRPr lang="en-US" dirty="0" smtClean="0"/>
          </a:p>
          <a:p>
            <a:endParaRPr lang="en-US" sz="2800" dirty="0" smtClean="0"/>
          </a:p>
          <a:p>
            <a:endParaRPr lang="en-US" sz="2800" dirty="0" smtClean="0"/>
          </a:p>
          <a:p>
            <a:endParaRPr lang="en-US" sz="2800" dirty="0" smtClean="0"/>
          </a:p>
          <a:p>
            <a:endParaRPr lang="en-US" dirty="0" smtClean="0"/>
          </a:p>
        </p:txBody>
      </p:sp>
      <p:sp>
        <p:nvSpPr>
          <p:cNvPr id="120836"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FB41F93-22C8-47A4-BA94-148FC53248B8}" type="slidenum">
              <a:rPr lang="en-US" smtClean="0"/>
              <a:pPr eaLnBrk="1" hangingPunct="1"/>
              <a:t>16</a:t>
            </a:fld>
            <a:endParaRPr lang="en-US" smtClean="0"/>
          </a:p>
        </p:txBody>
      </p:sp>
    </p:spTree>
    <p:extLst>
      <p:ext uri="{BB962C8B-B14F-4D97-AF65-F5344CB8AC3E}">
        <p14:creationId xmlns:p14="http://schemas.microsoft.com/office/powerpoint/2010/main" val="2656810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762000" y="274638"/>
            <a:ext cx="7924800" cy="563562"/>
          </a:xfrm>
        </p:spPr>
        <p:txBody>
          <a:bodyPr/>
          <a:lstStyle/>
          <a:p>
            <a:r>
              <a:rPr lang="en-US" dirty="0"/>
              <a:t>Ind. 13 Checklist Question 2.A </a:t>
            </a:r>
            <a:endParaRPr lang="en-US" dirty="0" smtClean="0"/>
          </a:p>
        </p:txBody>
      </p:sp>
      <p:sp>
        <p:nvSpPr>
          <p:cNvPr id="80899" name="Content Placeholder 2"/>
          <p:cNvSpPr>
            <a:spLocks noGrp="1"/>
          </p:cNvSpPr>
          <p:nvPr>
            <p:ph idx="1"/>
          </p:nvPr>
        </p:nvSpPr>
        <p:spPr>
          <a:xfrm>
            <a:off x="228600" y="1219200"/>
            <a:ext cx="8305800" cy="5334000"/>
          </a:xfrm>
        </p:spPr>
        <p:txBody>
          <a:bodyPr/>
          <a:lstStyle/>
          <a:p>
            <a:r>
              <a:rPr lang="en-US" sz="2600" dirty="0" smtClean="0"/>
              <a:t>Be sure to make a </a:t>
            </a:r>
            <a:r>
              <a:rPr lang="en-US" sz="2600" b="1" i="1" dirty="0" smtClean="0"/>
              <a:t>student-specific</a:t>
            </a:r>
            <a:r>
              <a:rPr lang="en-US" sz="2600" dirty="0" smtClean="0"/>
              <a:t> statement </a:t>
            </a:r>
            <a:r>
              <a:rPr lang="en-US" sz="2600" dirty="0"/>
              <a:t>in Present Levels </a:t>
            </a:r>
            <a:r>
              <a:rPr lang="en-US" sz="2600" dirty="0" smtClean="0"/>
              <a:t>regarding agency participation </a:t>
            </a:r>
          </a:p>
          <a:p>
            <a:r>
              <a:rPr lang="en-US" sz="2600" dirty="0" smtClean="0"/>
              <a:t>Use Transition Section or Parent Section </a:t>
            </a:r>
            <a:r>
              <a:rPr lang="en-US" sz="2400" dirty="0" smtClean="0"/>
              <a:t>(be consistent)</a:t>
            </a:r>
            <a:endParaRPr lang="en-US" sz="2600" dirty="0" smtClean="0"/>
          </a:p>
          <a:p>
            <a:r>
              <a:rPr lang="en-US" sz="2600" dirty="0" smtClean="0"/>
              <a:t>Examples of types of statement:</a:t>
            </a:r>
          </a:p>
          <a:p>
            <a:pPr lvl="1"/>
            <a:r>
              <a:rPr lang="en-US" sz="2400" dirty="0" smtClean="0"/>
              <a:t>An agency is working with the family and will be invited</a:t>
            </a:r>
          </a:p>
          <a:p>
            <a:pPr lvl="1"/>
            <a:r>
              <a:rPr lang="en-US" sz="2400" dirty="0" smtClean="0"/>
              <a:t>An agency will be invited </a:t>
            </a:r>
          </a:p>
          <a:p>
            <a:pPr lvl="1"/>
            <a:r>
              <a:rPr lang="en-US" sz="2400" dirty="0"/>
              <a:t>S</a:t>
            </a:r>
            <a:r>
              <a:rPr lang="en-US" sz="2400" dirty="0" smtClean="0"/>
              <a:t>tudent is too young to initiate services but agency involvement will be discussed at meeting</a:t>
            </a:r>
          </a:p>
          <a:p>
            <a:pPr lvl="1"/>
            <a:r>
              <a:rPr lang="en-US" sz="2400" dirty="0" smtClean="0"/>
              <a:t>Student has/will participate  in group agency meeting at school</a:t>
            </a:r>
          </a:p>
          <a:p>
            <a:pPr lvl="1"/>
            <a:r>
              <a:rPr lang="en-US" sz="2400" dirty="0" smtClean="0"/>
              <a:t>Parents refused agency participation (Remember- parents </a:t>
            </a:r>
            <a:r>
              <a:rPr lang="en-US" sz="2400" dirty="0"/>
              <a:t>are more likely to consent to agency involvement if they understand the </a:t>
            </a:r>
            <a:r>
              <a:rPr lang="en-US" sz="2400" dirty="0" smtClean="0"/>
              <a:t>reasons</a:t>
            </a:r>
            <a:r>
              <a:rPr lang="en-US" sz="2400" dirty="0"/>
              <a:t>)</a:t>
            </a:r>
            <a:endParaRPr lang="en-US" sz="2800" dirty="0" smtClean="0"/>
          </a:p>
          <a:p>
            <a:pPr marL="0" indent="0">
              <a:buNone/>
            </a:pPr>
            <a:endParaRPr lang="en-US" sz="2800" dirty="0" smtClean="0"/>
          </a:p>
          <a:p>
            <a:pPr lvl="1"/>
            <a:endParaRPr lang="en-US" sz="2300" dirty="0"/>
          </a:p>
          <a:p>
            <a:pPr lvl="1"/>
            <a:endParaRPr lang="en-US" sz="2300" dirty="0" smtClean="0"/>
          </a:p>
          <a:p>
            <a:endParaRPr lang="en-US" sz="2700" dirty="0" smtClean="0"/>
          </a:p>
          <a:p>
            <a:endParaRPr lang="en-US" sz="2800" dirty="0" smtClean="0"/>
          </a:p>
          <a:p>
            <a:endParaRPr lang="en-US" dirty="0" smtClean="0"/>
          </a:p>
        </p:txBody>
      </p:sp>
      <p:sp>
        <p:nvSpPr>
          <p:cNvPr id="80900"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7A34470-9990-428E-B96D-9101E9577691}" type="slidenum">
              <a:rPr lang="en-US" smtClean="0"/>
              <a:pPr eaLnBrk="1" hangingPunct="1"/>
              <a:t>17</a:t>
            </a:fld>
            <a:endParaRPr lang="en-US" smtClean="0"/>
          </a:p>
        </p:txBody>
      </p:sp>
    </p:spTree>
    <p:extLst>
      <p:ext uri="{BB962C8B-B14F-4D97-AF65-F5344CB8AC3E}">
        <p14:creationId xmlns:p14="http://schemas.microsoft.com/office/powerpoint/2010/main" val="8963288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228608"/>
            <a:ext cx="8229600" cy="563563"/>
          </a:xfrm>
        </p:spPr>
        <p:txBody>
          <a:bodyPr/>
          <a:lstStyle/>
          <a:p>
            <a:r>
              <a:rPr lang="en-US" sz="3200" dirty="0" smtClean="0"/>
              <a:t>Caroline’s Team:  Example</a:t>
            </a:r>
          </a:p>
        </p:txBody>
      </p:sp>
      <p:sp>
        <p:nvSpPr>
          <p:cNvPr id="18435" name="Content Placeholder 2"/>
          <p:cNvSpPr>
            <a:spLocks noGrp="1"/>
          </p:cNvSpPr>
          <p:nvPr>
            <p:ph idx="1"/>
          </p:nvPr>
        </p:nvSpPr>
        <p:spPr>
          <a:xfrm>
            <a:off x="609600" y="1398188"/>
            <a:ext cx="7086600" cy="4727983"/>
          </a:xfrm>
        </p:spPr>
        <p:txBody>
          <a:bodyPr/>
          <a:lstStyle/>
          <a:p>
            <a:r>
              <a:rPr lang="en-US" sz="2800" dirty="0" smtClean="0"/>
              <a:t>Caroline</a:t>
            </a:r>
          </a:p>
          <a:p>
            <a:r>
              <a:rPr lang="en-US" sz="2800" dirty="0" smtClean="0"/>
              <a:t>Parents (separated) </a:t>
            </a:r>
          </a:p>
          <a:p>
            <a:r>
              <a:rPr lang="en-US" sz="2800" dirty="0" smtClean="0"/>
              <a:t>School Team: </a:t>
            </a:r>
          </a:p>
          <a:p>
            <a:pPr lvl="1"/>
            <a:r>
              <a:rPr lang="en-US" dirty="0" smtClean="0"/>
              <a:t>Principal</a:t>
            </a:r>
          </a:p>
          <a:p>
            <a:pPr lvl="1"/>
            <a:r>
              <a:rPr lang="en-US" dirty="0" smtClean="0"/>
              <a:t>Special Education Teacher</a:t>
            </a:r>
          </a:p>
          <a:p>
            <a:pPr lvl="1"/>
            <a:r>
              <a:rPr lang="en-US" dirty="0" smtClean="0"/>
              <a:t>General Education Teacher</a:t>
            </a:r>
          </a:p>
          <a:p>
            <a:pPr lvl="1"/>
            <a:r>
              <a:rPr lang="en-US" dirty="0" smtClean="0"/>
              <a:t>Guidance Counselor</a:t>
            </a:r>
          </a:p>
          <a:p>
            <a:pPr lvl="1"/>
            <a:r>
              <a:rPr lang="en-US" dirty="0" smtClean="0"/>
              <a:t>Transition Coordinator</a:t>
            </a:r>
          </a:p>
          <a:p>
            <a:r>
              <a:rPr lang="en-US" sz="2800" dirty="0" smtClean="0"/>
              <a:t>Community Mental Health Counselor</a:t>
            </a:r>
          </a:p>
          <a:p>
            <a:endParaRPr lang="en-US" dirty="0" smtClean="0"/>
          </a:p>
        </p:txBody>
      </p:sp>
      <p:sp>
        <p:nvSpPr>
          <p:cNvPr id="18436" name="Slide Number Placeholder 3"/>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5E9B7D-6670-48EA-8212-FE368B767612}" type="slidenum">
              <a:rPr lang="en-US" smtClean="0"/>
              <a:pPr eaLnBrk="1" hangingPunct="1"/>
              <a:t>18</a:t>
            </a:fld>
            <a:endParaRPr lang="en-US" smtClean="0"/>
          </a:p>
        </p:txBody>
      </p:sp>
      <p:sp>
        <p:nvSpPr>
          <p:cNvPr id="6" name="TextBox 5"/>
          <p:cNvSpPr txBox="1"/>
          <p:nvPr/>
        </p:nvSpPr>
        <p:spPr>
          <a:xfrm rot="19857481">
            <a:off x="5849471" y="5716457"/>
            <a:ext cx="3330628" cy="338554"/>
          </a:xfrm>
          <a:prstGeom prst="rect">
            <a:avLst/>
          </a:prstGeom>
          <a:solidFill>
            <a:srgbClr val="FFFF00"/>
          </a:solidFill>
          <a:ln>
            <a:solidFill>
              <a:schemeClr val="accent6"/>
            </a:solidFill>
          </a:ln>
        </p:spPr>
        <p:txBody>
          <a:bodyPr wrap="square" rtlCol="0">
            <a:spAutoFit/>
          </a:bodyPr>
          <a:lstStyle/>
          <a:p>
            <a:r>
              <a:rPr lang="en-US" sz="1600" dirty="0" smtClean="0"/>
              <a:t>Example for training purposes only  </a:t>
            </a:r>
            <a:endParaRPr lang="en-US" sz="1600" dirty="0"/>
          </a:p>
        </p:txBody>
      </p:sp>
      <p:pic>
        <p:nvPicPr>
          <p:cNvPr id="8"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7514785" y="574196"/>
            <a:ext cx="1256155" cy="164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6112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228608"/>
            <a:ext cx="8229600" cy="563563"/>
          </a:xfrm>
        </p:spPr>
        <p:txBody>
          <a:bodyPr/>
          <a:lstStyle/>
          <a:p>
            <a:r>
              <a:rPr lang="en-US" sz="3200" dirty="0" smtClean="0"/>
              <a:t>Shawna’s Team:  Example</a:t>
            </a:r>
          </a:p>
        </p:txBody>
      </p:sp>
      <p:sp>
        <p:nvSpPr>
          <p:cNvPr id="18435" name="Content Placeholder 2"/>
          <p:cNvSpPr>
            <a:spLocks noGrp="1"/>
          </p:cNvSpPr>
          <p:nvPr>
            <p:ph idx="1"/>
          </p:nvPr>
        </p:nvSpPr>
        <p:spPr>
          <a:xfrm>
            <a:off x="228600" y="1295408"/>
            <a:ext cx="7467600" cy="4830763"/>
          </a:xfrm>
        </p:spPr>
        <p:txBody>
          <a:bodyPr/>
          <a:lstStyle/>
          <a:p>
            <a:r>
              <a:rPr lang="en-US" sz="2800" dirty="0" smtClean="0"/>
              <a:t>Shawna </a:t>
            </a:r>
            <a:r>
              <a:rPr lang="en-US" sz="2000" i="1" dirty="0" smtClean="0"/>
              <a:t>(age 18 with intellectual disability)</a:t>
            </a:r>
            <a:endParaRPr lang="en-US" sz="2800" i="1" dirty="0" smtClean="0"/>
          </a:p>
          <a:p>
            <a:r>
              <a:rPr lang="en-US" sz="2800" dirty="0" smtClean="0"/>
              <a:t>Parents</a:t>
            </a:r>
          </a:p>
          <a:p>
            <a:r>
              <a:rPr lang="en-US" sz="2800" dirty="0" smtClean="0"/>
              <a:t>School Team: Principal, Special Education Teacher, General Education Teacher, Transition Coordinator, Job Coach, Guidance Counselor </a:t>
            </a:r>
          </a:p>
          <a:p>
            <a:r>
              <a:rPr lang="en-US" sz="2800" dirty="0" smtClean="0"/>
              <a:t>Independent Supports Coordinator from County Office of Intellectual Disabilities</a:t>
            </a:r>
          </a:p>
          <a:p>
            <a:r>
              <a:rPr lang="en-US" sz="2800" dirty="0" smtClean="0"/>
              <a:t>Family is aware of OVR services, but too early for OVR services at this time</a:t>
            </a:r>
            <a:r>
              <a:rPr lang="en-US" dirty="0" smtClean="0"/>
              <a:t> </a:t>
            </a:r>
          </a:p>
        </p:txBody>
      </p:sp>
      <p:sp>
        <p:nvSpPr>
          <p:cNvPr id="18436" name="Slide Number Placeholder 3"/>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5E9B7D-6670-48EA-8212-FE368B767612}" type="slidenum">
              <a:rPr lang="en-US" smtClean="0"/>
              <a:pPr eaLnBrk="1" hangingPunct="1"/>
              <a:t>19</a:t>
            </a:fld>
            <a:endParaRPr lang="en-US" smtClean="0"/>
          </a:p>
        </p:txBody>
      </p:sp>
      <p:pic>
        <p:nvPicPr>
          <p:cNvPr id="18437" name="Picture 8" descr="C:\Documents and Settings\rnilles\Local Settings\Temporary Internet Files\Content.IE5\EMBSQDN6\MPj04395000000[1].jpg"/>
          <p:cNvPicPr>
            <a:picLocks noChangeAspect="1" noChangeArrowheads="1"/>
          </p:cNvPicPr>
          <p:nvPr/>
        </p:nvPicPr>
        <p:blipFill>
          <a:blip r:embed="rId2">
            <a:extLst>
              <a:ext uri="{28A0092B-C50C-407E-A947-70E740481C1C}">
                <a14:useLocalDpi xmlns:a14="http://schemas.microsoft.com/office/drawing/2010/main" val="0"/>
              </a:ext>
            </a:extLst>
          </a:blip>
          <a:srcRect l="29762" t="11769" r="35715" b="31715"/>
          <a:stretch>
            <a:fillRect/>
          </a:stretch>
        </p:blipFill>
        <p:spPr bwMode="auto">
          <a:xfrm>
            <a:off x="7387773" y="304800"/>
            <a:ext cx="1430339"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rot="19857481">
            <a:off x="5849471" y="5716457"/>
            <a:ext cx="3330628" cy="338554"/>
          </a:xfrm>
          <a:prstGeom prst="rect">
            <a:avLst/>
          </a:prstGeom>
          <a:solidFill>
            <a:srgbClr val="FFFF00"/>
          </a:solidFill>
          <a:ln>
            <a:solidFill>
              <a:schemeClr val="accent6"/>
            </a:solidFill>
          </a:ln>
        </p:spPr>
        <p:txBody>
          <a:bodyPr wrap="square" rtlCol="0">
            <a:spAutoFit/>
          </a:bodyPr>
          <a:lstStyle/>
          <a:p>
            <a:r>
              <a:rPr lang="en-US" sz="1600" dirty="0" smtClean="0"/>
              <a:t>Example for training purposes only  </a:t>
            </a:r>
            <a:endParaRPr lang="en-US" sz="1600" dirty="0"/>
          </a:p>
        </p:txBody>
      </p:sp>
    </p:spTree>
    <p:extLst>
      <p:ext uri="{BB962C8B-B14F-4D97-AF65-F5344CB8AC3E}">
        <p14:creationId xmlns:p14="http://schemas.microsoft.com/office/powerpoint/2010/main" val="32226796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Remember Caroline</a:t>
            </a:r>
          </a:p>
        </p:txBody>
      </p:sp>
      <p:sp>
        <p:nvSpPr>
          <p:cNvPr id="5" name="Content Placeholder 4"/>
          <p:cNvSpPr>
            <a:spLocks noGrp="1"/>
          </p:cNvSpPr>
          <p:nvPr>
            <p:ph idx="1"/>
          </p:nvPr>
        </p:nvSpPr>
        <p:spPr>
          <a:xfrm>
            <a:off x="457200" y="1447800"/>
            <a:ext cx="7239000" cy="4876800"/>
          </a:xfrm>
        </p:spPr>
        <p:txBody>
          <a:bodyPr rtlCol="0">
            <a:normAutofit fontScale="92500"/>
          </a:bodyPr>
          <a:lstStyle/>
          <a:p>
            <a:pPr eaLnBrk="1" fontAlgn="auto" hangingPunct="1">
              <a:spcAft>
                <a:spcPts val="0"/>
              </a:spcAft>
              <a:defRPr/>
            </a:pPr>
            <a:r>
              <a:rPr lang="en-US" dirty="0" smtClean="0"/>
              <a:t>15 year old 10</a:t>
            </a:r>
            <a:r>
              <a:rPr lang="en-US" baseline="30000" dirty="0" smtClean="0"/>
              <a:t>th</a:t>
            </a:r>
            <a:r>
              <a:rPr lang="en-US" dirty="0" smtClean="0"/>
              <a:t> grader</a:t>
            </a:r>
          </a:p>
          <a:p>
            <a:pPr eaLnBrk="1" fontAlgn="auto" hangingPunct="1">
              <a:spcAft>
                <a:spcPts val="0"/>
              </a:spcAft>
              <a:defRPr/>
            </a:pPr>
            <a:r>
              <a:rPr lang="en-US" dirty="0" smtClean="0"/>
              <a:t>Interested in becoming a cosmetologist and going to Career Technical Education Program next year</a:t>
            </a:r>
          </a:p>
          <a:p>
            <a:pPr eaLnBrk="1" fontAlgn="auto" hangingPunct="1">
              <a:spcAft>
                <a:spcPts val="0"/>
              </a:spcAft>
              <a:defRPr/>
            </a:pPr>
            <a:r>
              <a:rPr lang="en-US" dirty="0" smtClean="0"/>
              <a:t>Recent behavioral concerns</a:t>
            </a:r>
          </a:p>
          <a:p>
            <a:pPr eaLnBrk="1" fontAlgn="auto" hangingPunct="1">
              <a:spcAft>
                <a:spcPts val="0"/>
              </a:spcAft>
              <a:defRPr/>
            </a:pPr>
            <a:r>
              <a:rPr lang="en-US" dirty="0" smtClean="0"/>
              <a:t>Positive Behavioral Support Plan developed </a:t>
            </a:r>
          </a:p>
          <a:p>
            <a:pPr eaLnBrk="1" fontAlgn="auto" hangingPunct="1">
              <a:spcAft>
                <a:spcPts val="0"/>
              </a:spcAft>
              <a:defRPr/>
            </a:pPr>
            <a:r>
              <a:rPr lang="en-US" dirty="0" smtClean="0"/>
              <a:t>Writing skill deficits</a:t>
            </a:r>
          </a:p>
          <a:p>
            <a:pPr eaLnBrk="1" fontAlgn="auto" hangingPunct="1">
              <a:spcAft>
                <a:spcPts val="0"/>
              </a:spcAft>
              <a:defRPr/>
            </a:pPr>
            <a:r>
              <a:rPr lang="en-US" dirty="0" smtClean="0"/>
              <a:t>Math skill deficits</a:t>
            </a:r>
          </a:p>
          <a:p>
            <a:pPr eaLnBrk="1" fontAlgn="auto" hangingPunct="1">
              <a:spcAft>
                <a:spcPts val="0"/>
              </a:spcAft>
              <a:defRPr/>
            </a:pPr>
            <a:r>
              <a:rPr lang="en-US" dirty="0" smtClean="0"/>
              <a:t>Strengths in art and sports</a:t>
            </a:r>
          </a:p>
          <a:p>
            <a:pPr marL="0" indent="0" eaLnBrk="1" fontAlgn="auto" hangingPunct="1">
              <a:spcAft>
                <a:spcPts val="0"/>
              </a:spcAft>
              <a:buNone/>
              <a:defRPr/>
            </a:pPr>
            <a:endParaRPr lang="en-US" dirty="0" smtClean="0"/>
          </a:p>
          <a:p>
            <a:pPr eaLnBrk="1" fontAlgn="auto" hangingPunct="1">
              <a:spcAft>
                <a:spcPts val="0"/>
              </a:spcAft>
              <a:defRPr/>
            </a:pPr>
            <a:endParaRPr lang="en-US" dirty="0" smtClean="0"/>
          </a:p>
          <a:p>
            <a:pPr eaLnBrk="1" fontAlgn="auto" hangingPunct="1">
              <a:spcAft>
                <a:spcPts val="0"/>
              </a:spcAft>
              <a:defRPr/>
            </a:pPr>
            <a:endParaRPr lang="en-US" dirty="0" smtClean="0"/>
          </a:p>
        </p:txBody>
      </p:sp>
      <p:pic>
        <p:nvPicPr>
          <p:cNvPr id="4100" name="Picture 1" descr="C:\Documents and Settings\rnilles\Local Settings\Temporary Internet Files\Content.IE5\GLQY2BFF\MPj04387330000[1].jpg"/>
          <p:cNvPicPr>
            <a:picLocks noChangeAspect="1" noChangeArrowheads="1"/>
          </p:cNvPicPr>
          <p:nvPr/>
        </p:nvPicPr>
        <p:blipFill>
          <a:blip r:embed="rId3">
            <a:extLst>
              <a:ext uri="{28A0092B-C50C-407E-A947-70E740481C1C}">
                <a14:useLocalDpi xmlns:a14="http://schemas.microsoft.com/office/drawing/2010/main" val="0"/>
              </a:ext>
            </a:extLst>
          </a:blip>
          <a:srcRect t="-250" b="12750"/>
          <a:stretch>
            <a:fillRect/>
          </a:stretch>
        </p:blipFill>
        <p:spPr bwMode="auto">
          <a:xfrm>
            <a:off x="7086601" y="304800"/>
            <a:ext cx="168433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032283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62000" y="228600"/>
            <a:ext cx="8001000" cy="990600"/>
          </a:xfrm>
        </p:spPr>
        <p:txBody>
          <a:bodyPr/>
          <a:lstStyle/>
          <a:p>
            <a:pPr eaLnBrk="1" hangingPunct="1"/>
            <a:r>
              <a:rPr lang="en-US" smtClean="0">
                <a:solidFill>
                  <a:srgbClr val="000099"/>
                </a:solidFill>
              </a:rPr>
              <a:t>Partnerships with Parents</a:t>
            </a:r>
          </a:p>
        </p:txBody>
      </p:sp>
      <p:sp>
        <p:nvSpPr>
          <p:cNvPr id="12291" name="Rectangle 3"/>
          <p:cNvSpPr>
            <a:spLocks noGrp="1" noChangeArrowheads="1"/>
          </p:cNvSpPr>
          <p:nvPr>
            <p:ph type="body" idx="1"/>
          </p:nvPr>
        </p:nvSpPr>
        <p:spPr>
          <a:xfrm>
            <a:off x="533400" y="1066800"/>
            <a:ext cx="8077200" cy="5334000"/>
          </a:xfrm>
        </p:spPr>
        <p:txBody>
          <a:bodyPr/>
          <a:lstStyle/>
          <a:p>
            <a:pPr eaLnBrk="1" hangingPunct="1">
              <a:buFont typeface="Wingdings" pitchFamily="2" charset="2"/>
              <a:buNone/>
            </a:pPr>
            <a:r>
              <a:rPr lang="en-US" b="1" smtClean="0">
                <a:solidFill>
                  <a:srgbClr val="000099"/>
                </a:solidFill>
              </a:rPr>
              <a:t>Parents…</a:t>
            </a:r>
          </a:p>
          <a:p>
            <a:pPr eaLnBrk="1" hangingPunct="1"/>
            <a:r>
              <a:rPr lang="en-US" smtClean="0"/>
              <a:t>Are a vital force in their child’s life.</a:t>
            </a:r>
          </a:p>
          <a:p>
            <a:pPr eaLnBrk="1" hangingPunct="1"/>
            <a:r>
              <a:rPr lang="en-US" smtClean="0"/>
              <a:t>Are experts on their child.</a:t>
            </a:r>
          </a:p>
          <a:p>
            <a:pPr eaLnBrk="1" hangingPunct="1"/>
            <a:r>
              <a:rPr lang="en-US" smtClean="0"/>
              <a:t>Have provided  long-term support.</a:t>
            </a:r>
          </a:p>
          <a:p>
            <a:pPr eaLnBrk="1" hangingPunct="1"/>
            <a:r>
              <a:rPr lang="en-US" smtClean="0"/>
              <a:t>Deal with multiple issues.</a:t>
            </a:r>
          </a:p>
          <a:p>
            <a:pPr eaLnBrk="1" hangingPunct="1"/>
            <a:r>
              <a:rPr lang="en-US" smtClean="0"/>
              <a:t>Are vital members of the team.</a:t>
            </a:r>
          </a:p>
          <a:p>
            <a:pPr eaLnBrk="1" hangingPunct="1"/>
            <a:r>
              <a:rPr lang="en-US" smtClean="0"/>
              <a:t>Are advocates for services and benefits.</a:t>
            </a:r>
          </a:p>
          <a:p>
            <a:pPr eaLnBrk="1" hangingPunct="1"/>
            <a:r>
              <a:rPr lang="en-US" smtClean="0"/>
              <a:t>Vary in their capacity to support their child.</a:t>
            </a:r>
          </a:p>
          <a:p>
            <a:pPr eaLnBrk="1" hangingPunct="1"/>
            <a:r>
              <a:rPr lang="en-US" smtClean="0"/>
              <a:t>Will be more likely to participate if they feel that their participation is valued. </a:t>
            </a:r>
          </a:p>
          <a:p>
            <a:pPr eaLnBrk="1" hangingPunct="1">
              <a:buFont typeface="Wingdings" pitchFamily="2" charset="2"/>
              <a:buNone/>
            </a:pPr>
            <a:endParaRPr lang="en-US" smtClean="0"/>
          </a:p>
        </p:txBody>
      </p:sp>
      <p:sp>
        <p:nvSpPr>
          <p:cNvPr id="12292" name="Rectangle 3"/>
          <p:cNvSpPr>
            <a:spLocks noChangeArrowheads="1"/>
          </p:cNvSpPr>
          <p:nvPr/>
        </p:nvSpPr>
        <p:spPr bwMode="auto">
          <a:xfrm>
            <a:off x="8382000" y="6248400"/>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045B761A-B814-4F4E-9340-75EB4C238D5B}"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304800"/>
            <a:ext cx="8077200" cy="914400"/>
          </a:xfrm>
        </p:spPr>
        <p:txBody>
          <a:bodyPr/>
          <a:lstStyle/>
          <a:p>
            <a:r>
              <a:rPr lang="en-US" smtClean="0">
                <a:solidFill>
                  <a:srgbClr val="000099"/>
                </a:solidFill>
              </a:rPr>
              <a:t>Parents Are Essential to the Team</a:t>
            </a:r>
          </a:p>
        </p:txBody>
      </p:sp>
      <p:sp>
        <p:nvSpPr>
          <p:cNvPr id="13315" name="Content Placeholder 2"/>
          <p:cNvSpPr>
            <a:spLocks noGrp="1"/>
          </p:cNvSpPr>
          <p:nvPr>
            <p:ph idx="1"/>
          </p:nvPr>
        </p:nvSpPr>
        <p:spPr>
          <a:xfrm>
            <a:off x="609600" y="1371608"/>
            <a:ext cx="7010400" cy="4759325"/>
          </a:xfrm>
        </p:spPr>
        <p:txBody>
          <a:bodyPr/>
          <a:lstStyle/>
          <a:p>
            <a:pPr eaLnBrk="1" hangingPunct="1"/>
            <a:r>
              <a:rPr lang="en-US" smtClean="0"/>
              <a:t>Parents will be with their son/daughter long after we are gone.</a:t>
            </a:r>
          </a:p>
          <a:p>
            <a:pPr eaLnBrk="1" hangingPunct="1"/>
            <a:endParaRPr lang="en-US" smtClean="0"/>
          </a:p>
          <a:p>
            <a:pPr eaLnBrk="1" hangingPunct="1"/>
            <a:r>
              <a:rPr lang="en-US" smtClean="0"/>
              <a:t>We need to support their engagement in the transition process.</a:t>
            </a:r>
          </a:p>
          <a:p>
            <a:pPr eaLnBrk="1" hangingPunct="1">
              <a:buFont typeface="Wingdings" pitchFamily="2" charset="2"/>
              <a:buNone/>
            </a:pPr>
            <a:endParaRPr lang="en-US" smtClean="0"/>
          </a:p>
          <a:p>
            <a:pPr eaLnBrk="1" hangingPunct="1"/>
            <a:r>
              <a:rPr lang="en-US" smtClean="0"/>
              <a:t>We need to try to give them the skills to help their sons and daughters become productive and contributing members of our communities.</a:t>
            </a:r>
          </a:p>
        </p:txBody>
      </p:sp>
      <p:pic>
        <p:nvPicPr>
          <p:cNvPr id="13317" name="Picture 19" descr="bd07166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594600" y="4724400"/>
            <a:ext cx="135572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228600"/>
            <a:ext cx="8153400" cy="990600"/>
          </a:xfrm>
        </p:spPr>
        <p:txBody>
          <a:bodyPr/>
          <a:lstStyle/>
          <a:p>
            <a:r>
              <a:rPr lang="en-US" smtClean="0">
                <a:solidFill>
                  <a:srgbClr val="000099"/>
                </a:solidFill>
              </a:rPr>
              <a:t>Helping Parents Manage Transition </a:t>
            </a:r>
          </a:p>
        </p:txBody>
      </p:sp>
      <p:sp>
        <p:nvSpPr>
          <p:cNvPr id="14339" name="Content Placeholder 2"/>
          <p:cNvSpPr>
            <a:spLocks noGrp="1"/>
          </p:cNvSpPr>
          <p:nvPr>
            <p:ph idx="1"/>
          </p:nvPr>
        </p:nvSpPr>
        <p:spPr>
          <a:xfrm>
            <a:off x="609600" y="1371600"/>
            <a:ext cx="8153400" cy="4953000"/>
          </a:xfrm>
        </p:spPr>
        <p:txBody>
          <a:bodyPr/>
          <a:lstStyle/>
          <a:p>
            <a:r>
              <a:rPr lang="en-US" dirty="0" smtClean="0"/>
              <a:t>Introduce concept of transition planning </a:t>
            </a:r>
            <a:r>
              <a:rPr lang="en-US" b="1" i="1" dirty="0" smtClean="0">
                <a:solidFill>
                  <a:srgbClr val="000099"/>
                </a:solidFill>
              </a:rPr>
              <a:t>early</a:t>
            </a:r>
          </a:p>
          <a:p>
            <a:r>
              <a:rPr lang="en-US" dirty="0" smtClean="0"/>
              <a:t>Offer parent trainings around transition</a:t>
            </a:r>
          </a:p>
          <a:p>
            <a:r>
              <a:rPr lang="en-US" dirty="0" smtClean="0"/>
              <a:t>Help parents promote</a:t>
            </a:r>
            <a:endParaRPr lang="en-US" sz="3600" dirty="0" smtClean="0"/>
          </a:p>
          <a:p>
            <a:pPr lvl="1"/>
            <a:r>
              <a:rPr lang="en-US" sz="3200" dirty="0" smtClean="0"/>
              <a:t>Independence</a:t>
            </a:r>
          </a:p>
          <a:p>
            <a:pPr lvl="1"/>
            <a:r>
              <a:rPr lang="en-US" sz="3200" dirty="0" smtClean="0"/>
              <a:t>Self advocacy</a:t>
            </a:r>
          </a:p>
          <a:p>
            <a:r>
              <a:rPr lang="en-US" dirty="0" smtClean="0"/>
              <a:t>Share information among team members</a:t>
            </a:r>
            <a:endParaRPr lang="en-US" sz="3600" dirty="0" smtClean="0"/>
          </a:p>
          <a:p>
            <a:r>
              <a:rPr lang="en-US" dirty="0" smtClean="0"/>
              <a:t>Build </a:t>
            </a:r>
            <a:r>
              <a:rPr lang="en-US" b="1" i="1" dirty="0" smtClean="0">
                <a:solidFill>
                  <a:srgbClr val="000099"/>
                </a:solidFill>
              </a:rPr>
              <a:t>trust</a:t>
            </a:r>
            <a:r>
              <a:rPr lang="en-US" dirty="0" smtClean="0"/>
              <a:t> and foster </a:t>
            </a:r>
            <a:r>
              <a:rPr lang="en-US" b="1" i="1" dirty="0" smtClean="0">
                <a:solidFill>
                  <a:srgbClr val="000099"/>
                </a:solidFill>
              </a:rPr>
              <a:t>ongoing communication</a:t>
            </a:r>
            <a:endParaRPr lang="en-US" sz="3600" b="1" i="1" dirty="0" smtClean="0">
              <a:solidFill>
                <a:srgbClr val="000099"/>
              </a:solidFill>
            </a:endParaRPr>
          </a:p>
          <a:p>
            <a:pPr>
              <a:buFont typeface="Wingdings" pitchFamily="2" charset="2"/>
              <a:buNone/>
            </a:pPr>
            <a:endParaRPr lang="en-US" dirty="0" smtClean="0"/>
          </a:p>
          <a:p>
            <a:endParaRPr lang="en-US" dirty="0" smtClean="0"/>
          </a:p>
        </p:txBody>
      </p:sp>
      <p:sp>
        <p:nvSpPr>
          <p:cNvPr id="5" name="Rectangle 4"/>
          <p:cNvSpPr/>
          <p:nvPr/>
        </p:nvSpPr>
        <p:spPr>
          <a:xfrm>
            <a:off x="533400" y="6248400"/>
            <a:ext cx="441146" cy="369332"/>
          </a:xfrm>
          <a:prstGeom prst="rect">
            <a:avLst/>
          </a:prstGeom>
        </p:spPr>
        <p:txBody>
          <a:bodyPr wrap="none">
            <a:spAutoFit/>
          </a:bodyPr>
          <a:lstStyle/>
          <a:p>
            <a:pPr>
              <a:defRPr/>
            </a:pPr>
            <a:fld id="{7DAD33F7-908A-4EBE-A264-0C2029BD6DFE}" type="slidenum">
              <a:rPr lang="en-US"/>
              <a:pPr>
                <a:defRPr/>
              </a:pPr>
              <a:t>22</a:t>
            </a:fld>
            <a:endParaRPr lang="en-US" dirty="0">
              <a:latin typeface="+mn-lt"/>
            </a:endParaRPr>
          </a:p>
        </p:txBody>
      </p:sp>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sz="3600" dirty="0" smtClean="0">
                <a:solidFill>
                  <a:srgbClr val="000099"/>
                </a:solidFill>
              </a:rPr>
              <a:t>Transition Health Care Checklist</a:t>
            </a:r>
          </a:p>
        </p:txBody>
      </p:sp>
      <p:sp>
        <p:nvSpPr>
          <p:cNvPr id="242691" name="Rectangle 4"/>
          <p:cNvSpPr>
            <a:spLocks noGrp="1" noChangeArrowheads="1"/>
          </p:cNvSpPr>
          <p:nvPr>
            <p:ph idx="1"/>
          </p:nvPr>
        </p:nvSpPr>
        <p:spPr/>
        <p:txBody>
          <a:bodyPr/>
          <a:lstStyle/>
          <a:p>
            <a:pPr>
              <a:lnSpc>
                <a:spcPct val="80000"/>
              </a:lnSpc>
            </a:pPr>
            <a:r>
              <a:rPr lang="en-US" smtClean="0">
                <a:hlinkClick r:id="rId3"/>
              </a:rPr>
              <a:t>www.health.state.pa.us/transitionchecklist</a:t>
            </a:r>
            <a:r>
              <a:rPr lang="en-US" smtClean="0"/>
              <a:t> </a:t>
            </a:r>
          </a:p>
        </p:txBody>
      </p:sp>
      <p:sp>
        <p:nvSpPr>
          <p:cNvPr id="242692" name="Rectangle 5"/>
          <p:cNvSpPr>
            <a:spLocks noChangeArrowheads="1"/>
          </p:cNvSpPr>
          <p:nvPr/>
        </p:nvSpPr>
        <p:spPr bwMode="auto">
          <a:xfrm>
            <a:off x="609600" y="2209800"/>
            <a:ext cx="8229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p>
            <a:endParaRPr lang="en-US"/>
          </a:p>
        </p:txBody>
      </p:sp>
      <p:sp>
        <p:nvSpPr>
          <p:cNvPr id="242693" name="Rectangle 6"/>
          <p:cNvSpPr>
            <a:spLocks noChangeArrowheads="1"/>
          </p:cNvSpPr>
          <p:nvPr/>
        </p:nvSpPr>
        <p:spPr bwMode="auto">
          <a:xfrm>
            <a:off x="228600" y="6248400"/>
            <a:ext cx="441124"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4" rIns="91429" bIns="45714">
            <a:spAutoFit/>
          </a:bodyPr>
          <a:lstStyle/>
          <a:p>
            <a:fld id="{A4AE1157-C5CC-4451-B0DA-71B4506B6381}" type="slidenum">
              <a:rPr lang="en-US" b="0">
                <a:latin typeface="Arial" charset="0"/>
              </a:rPr>
              <a:pPr/>
              <a:t>23</a:t>
            </a:fld>
            <a:endParaRPr lang="en-US" b="0"/>
          </a:p>
        </p:txBody>
      </p:sp>
      <p:pic>
        <p:nvPicPr>
          <p:cNvPr id="2426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597151"/>
            <a:ext cx="2819400" cy="365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645816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
            </a:r>
            <a:br>
              <a:rPr lang="en-US" dirty="0" smtClean="0"/>
            </a:br>
            <a:r>
              <a:rPr lang="en-US" dirty="0" smtClean="0"/>
              <a:t>Your Turn….</a:t>
            </a:r>
            <a:br>
              <a:rPr lang="en-US" dirty="0" smtClean="0"/>
            </a:br>
            <a:endParaRPr lang="en-US" dirty="0" smtClean="0"/>
          </a:p>
        </p:txBody>
      </p:sp>
      <p:sp>
        <p:nvSpPr>
          <p:cNvPr id="30723" name="Content Placeholder 5"/>
          <p:cNvSpPr>
            <a:spLocks noGrp="1"/>
          </p:cNvSpPr>
          <p:nvPr>
            <p:ph idx="1"/>
          </p:nvPr>
        </p:nvSpPr>
        <p:spPr>
          <a:xfrm>
            <a:off x="152400" y="1295400"/>
            <a:ext cx="8305800" cy="4876800"/>
          </a:xfrm>
        </p:spPr>
        <p:txBody>
          <a:bodyPr/>
          <a:lstStyle/>
          <a:p>
            <a:r>
              <a:rPr lang="en-US" dirty="0" smtClean="0"/>
              <a:t>Who are typical team members for YOUR students?   </a:t>
            </a:r>
          </a:p>
          <a:p>
            <a:endParaRPr lang="en-US" dirty="0"/>
          </a:p>
          <a:p>
            <a:r>
              <a:rPr lang="en-US" dirty="0" smtClean="0"/>
              <a:t>What agencies are you frequently inviting at each grade level, 7-12?</a:t>
            </a:r>
          </a:p>
          <a:p>
            <a:endParaRPr lang="en-US" dirty="0"/>
          </a:p>
          <a:p>
            <a:endParaRPr lang="en-US" dirty="0" smtClean="0"/>
          </a:p>
          <a:p>
            <a:r>
              <a:rPr lang="en-US" dirty="0" smtClean="0"/>
              <a:t>Are there other agencies and/or community members with whom your school needs to build or strengthen partnerships?</a:t>
            </a:r>
          </a:p>
          <a:p>
            <a:pPr marL="0" indent="0">
              <a:buNone/>
            </a:pPr>
            <a:endParaRPr lang="en-US" dirty="0"/>
          </a:p>
          <a:p>
            <a:pPr marL="0" indent="0">
              <a:buNone/>
            </a:pPr>
            <a:endParaRPr lang="en-US" dirty="0" smtClean="0"/>
          </a:p>
          <a:p>
            <a:pPr marL="0" indent="0">
              <a:buNone/>
            </a:pPr>
            <a:r>
              <a:rPr lang="en-US" dirty="0" smtClean="0"/>
              <a:t> </a:t>
            </a:r>
          </a:p>
          <a:p>
            <a:pPr marL="0" indent="0">
              <a:buNone/>
            </a:pPr>
            <a:endParaRPr lang="en-US" dirty="0" smtClean="0"/>
          </a:p>
          <a:p>
            <a:pPr marL="0" indent="0">
              <a:buNone/>
            </a:pPr>
            <a:endParaRPr lang="en-US" dirty="0" smtClean="0"/>
          </a:p>
          <a:p>
            <a:pPr marL="0" indent="0">
              <a:buNone/>
            </a:pPr>
            <a:endParaRPr lang="en-US" dirty="0" smtClean="0"/>
          </a:p>
          <a:p>
            <a:endParaRPr lang="en-US" dirty="0"/>
          </a:p>
          <a:p>
            <a:endParaRPr lang="en-US" dirty="0" smtClean="0"/>
          </a:p>
          <a:p>
            <a:endParaRPr lang="en-US" dirty="0" smtClean="0"/>
          </a:p>
          <a:p>
            <a:endParaRPr lang="en-US" dirty="0" smtClean="0"/>
          </a:p>
          <a:p>
            <a:endParaRPr lang="en-US" dirty="0" smtClean="0"/>
          </a:p>
        </p:txBody>
      </p:sp>
      <p:sp>
        <p:nvSpPr>
          <p:cNvPr id="307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6123966-D169-4856-8739-FCB80B6F56CF}" type="slidenum">
              <a:rPr lang="en-US" smtClean="0"/>
              <a:pPr eaLnBrk="1" hangingPunct="1"/>
              <a:t>24</a:t>
            </a:fld>
            <a:endParaRPr lang="en-US" smtClean="0"/>
          </a:p>
        </p:txBody>
      </p:sp>
    </p:spTree>
    <p:extLst>
      <p:ext uri="{BB962C8B-B14F-4D97-AF65-F5344CB8AC3E}">
        <p14:creationId xmlns:p14="http://schemas.microsoft.com/office/powerpoint/2010/main" val="696454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nchor="b"/>
          <a:lstStyle/>
          <a:p>
            <a:pPr eaLnBrk="1" hangingPunct="1"/>
            <a:r>
              <a:rPr lang="en-US" sz="4400" dirty="0" smtClean="0"/>
              <a:t>Word of Caution!</a:t>
            </a:r>
          </a:p>
        </p:txBody>
      </p:sp>
      <p:sp>
        <p:nvSpPr>
          <p:cNvPr id="24579" name="Rectangle 3"/>
          <p:cNvSpPr>
            <a:spLocks noGrp="1" noChangeArrowheads="1"/>
          </p:cNvSpPr>
          <p:nvPr>
            <p:ph type="body" idx="4294967295"/>
          </p:nvPr>
        </p:nvSpPr>
        <p:spPr>
          <a:xfrm>
            <a:off x="381000" y="1371600"/>
            <a:ext cx="7924800" cy="4648200"/>
          </a:xfrm>
        </p:spPr>
        <p:txBody>
          <a:bodyPr/>
          <a:lstStyle/>
          <a:p>
            <a:pPr eaLnBrk="1" hangingPunct="1"/>
            <a:r>
              <a:rPr lang="en-US" dirty="0" smtClean="0"/>
              <a:t>Remember that the grid represents the coordinated set of activities provided by the LEA  on behalf of the student</a:t>
            </a:r>
          </a:p>
          <a:p>
            <a:pPr eaLnBrk="1" hangingPunct="1"/>
            <a:r>
              <a:rPr lang="en-US" dirty="0" smtClean="0"/>
              <a:t>IF listing student or parent as person responsible on the grid, be sure to list LEA as providing support.</a:t>
            </a:r>
          </a:p>
          <a:p>
            <a:pPr eaLnBrk="1" hangingPunct="1"/>
            <a:r>
              <a:rPr lang="en-US" dirty="0"/>
              <a:t>Never commit an agency or an individual for a service or activity without their full knowledge and participation!</a:t>
            </a:r>
            <a:endParaRPr lang="en-US" dirty="0" smtClean="0"/>
          </a:p>
        </p:txBody>
      </p:sp>
      <p:pic>
        <p:nvPicPr>
          <p:cNvPr id="2050" name="Picture 2" descr="C:\Users\rnilles\AppData\Local\Microsoft\Windows\Temporary Internet Files\Content.IE5\BP7IDYBR\MC90043152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1628" y="-101600"/>
            <a:ext cx="1981200" cy="1981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5B058B66-26C8-4551-AD0E-FFAC869E4C9A}" type="slidenum">
              <a:rPr lang="en-US" smtClean="0"/>
              <a:pPr>
                <a:defRPr/>
              </a:pPr>
              <a:t>25</a:t>
            </a:fld>
            <a:endParaRPr lang="en-US"/>
          </a:p>
        </p:txBody>
      </p:sp>
    </p:spTree>
    <p:extLst>
      <p:ext uri="{BB962C8B-B14F-4D97-AF65-F5344CB8AC3E}">
        <p14:creationId xmlns:p14="http://schemas.microsoft.com/office/powerpoint/2010/main" val="17311428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8600" y="0"/>
            <a:ext cx="8610600" cy="990600"/>
          </a:xfrm>
        </p:spPr>
        <p:txBody>
          <a:bodyPr/>
          <a:lstStyle/>
          <a:p>
            <a:pPr eaLnBrk="1" hangingPunct="1"/>
            <a:r>
              <a:rPr lang="en-US" sz="3200" smtClean="0">
                <a:solidFill>
                  <a:srgbClr val="000099"/>
                </a:solidFill>
              </a:rPr>
              <a:t>Documenting Role of Agency or Other Partners</a:t>
            </a:r>
            <a:endParaRPr lang="en-US" smtClean="0">
              <a:solidFill>
                <a:srgbClr val="000099"/>
              </a:solidFill>
            </a:endParaRPr>
          </a:p>
        </p:txBody>
      </p:sp>
      <p:sp>
        <p:nvSpPr>
          <p:cNvPr id="2560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717E37-C111-41D8-8733-92EA39641342}" type="slidenum">
              <a:rPr lang="en-US" smtClean="0"/>
              <a:pPr eaLnBrk="1" hangingPunct="1"/>
              <a:t>26</a:t>
            </a:fld>
            <a:endParaRPr lang="en-US" smtClean="0"/>
          </a:p>
        </p:txBody>
      </p:sp>
      <p:graphicFrame>
        <p:nvGraphicFramePr>
          <p:cNvPr id="304210" name="Group 82"/>
          <p:cNvGraphicFramePr>
            <a:graphicFrameLocks noGrp="1"/>
          </p:cNvGraphicFramePr>
          <p:nvPr/>
        </p:nvGraphicFramePr>
        <p:xfrm>
          <a:off x="304800" y="1600202"/>
          <a:ext cx="8534402" cy="5086047"/>
        </p:xfrm>
        <a:graphic>
          <a:graphicData uri="http://schemas.openxmlformats.org/drawingml/2006/table">
            <a:tbl>
              <a:tblPr/>
              <a:tblGrid>
                <a:gridCol w="2514600"/>
                <a:gridCol w="990600"/>
                <a:gridCol w="1111251"/>
                <a:gridCol w="1200151"/>
                <a:gridCol w="1373188"/>
                <a:gridCol w="1344612"/>
              </a:tblGrid>
              <a:tr h="2045987">
                <a:tc gridSpan="5">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99"/>
                          </a:solidFill>
                          <a:effectLst/>
                          <a:latin typeface="Calibri" pitchFamily="34" charset="0"/>
                          <a:ea typeface="Times New Roman" pitchFamily="18" charset="0"/>
                          <a:cs typeface="Arial" charset="0"/>
                        </a:rPr>
                        <a:t>Post-secondary Education and Training Goal:                                                                                  </a:t>
                      </a:r>
                      <a:endParaRPr kumimoji="0" lang="en-US" sz="5400" b="0" i="0" u="none" strike="noStrike" cap="none" normalizeH="0" baseline="0" dirty="0" smtClean="0">
                        <a:ln>
                          <a:noFill/>
                        </a:ln>
                        <a:solidFill>
                          <a:srgbClr val="000099"/>
                        </a:solidFill>
                        <a:effectLst/>
                        <a:latin typeface="Impact" pitchFamily="34" charset="0"/>
                        <a:ea typeface="Times New Roman" pitchFamily="18"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Calibri" pitchFamily="34" charset="0"/>
                          <a:ea typeface="Times New Roman" pitchFamily="18" charset="0"/>
                          <a:cs typeface="Arial" charset="0"/>
                        </a:rPr>
                        <a:t>Measurable Annual Goal</a:t>
                      </a:r>
                      <a:endParaRPr kumimoji="0" lang="en-US" sz="1400" b="0" i="0" u="none" strike="noStrike" cap="none" normalizeH="0" baseline="0" smtClean="0">
                        <a:ln>
                          <a:noFill/>
                        </a:ln>
                        <a:solidFill>
                          <a:srgbClr val="0000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Calibri" pitchFamily="34" charset="0"/>
                          <a:ea typeface="Times New Roman" pitchFamily="18" charset="0"/>
                          <a:cs typeface="Arial" charset="0"/>
                        </a:rPr>
                        <a:t>Yes/No</a:t>
                      </a:r>
                      <a:endParaRPr kumimoji="0" lang="en-US" sz="1400" b="0" i="0" u="none" strike="noStrike" cap="none" normalizeH="0" baseline="0" smtClean="0">
                        <a:ln>
                          <a:noFill/>
                        </a:ln>
                        <a:solidFill>
                          <a:srgbClr val="000099"/>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Calibri" pitchFamily="34" charset="0"/>
                          <a:cs typeface="Times New Roman" pitchFamily="18" charset="0"/>
                        </a:rPr>
                        <a:t>(Document in Section V)</a:t>
                      </a:r>
                      <a:endParaRPr kumimoji="0" lang="en-US" sz="4000" b="0" i="0" u="none" strike="noStrike" cap="none" normalizeH="0" baseline="0" smtClean="0">
                        <a:ln>
                          <a:noFill/>
                        </a:ln>
                        <a:solidFill>
                          <a:srgbClr val="000099"/>
                        </a:solidFill>
                        <a:effectLst/>
                        <a:latin typeface="Impact" pitchFamily="34"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37">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99"/>
                          </a:solidFill>
                          <a:effectLst/>
                          <a:latin typeface="Calibri" pitchFamily="34" charset="0"/>
                          <a:ea typeface="Times New Roman" pitchFamily="18" charset="0"/>
                          <a:cs typeface="Arial" charset="0"/>
                        </a:rPr>
                        <a:t>Courses of Study</a:t>
                      </a:r>
                      <a:r>
                        <a:rPr kumimoji="0" lang="en-US" sz="1200" b="0" i="0" u="none" strike="noStrike" cap="none" normalizeH="0" baseline="0" smtClean="0">
                          <a:ln>
                            <a:noFill/>
                          </a:ln>
                          <a:solidFill>
                            <a:srgbClr val="000099"/>
                          </a:solidFill>
                          <a:effectLst/>
                          <a:latin typeface="Calibri" pitchFamily="34" charset="0"/>
                          <a:ea typeface="Times New Roman" pitchFamily="18" charset="0"/>
                          <a:cs typeface="Arial" charset="0"/>
                        </a:rPr>
                        <a:t> :</a:t>
                      </a:r>
                      <a:r>
                        <a:rPr kumimoji="0" lang="en-US" sz="800" b="0" i="0" u="none" strike="noStrike" cap="none" normalizeH="0" baseline="0" smtClean="0">
                          <a:ln>
                            <a:noFill/>
                          </a:ln>
                          <a:solidFill>
                            <a:srgbClr val="000099"/>
                          </a:solidFill>
                          <a:effectLst/>
                          <a:latin typeface="Calibri" pitchFamily="34" charset="0"/>
                          <a:ea typeface="Times New Roman" pitchFamily="18" charset="0"/>
                          <a:cs typeface="Arial" charset="0"/>
                        </a:rPr>
                        <a:t>                                                                                              </a:t>
                      </a:r>
                      <a:endParaRPr kumimoji="0" lang="en-US" sz="3200" b="0" i="0" u="none" strike="noStrike" cap="none" normalizeH="0" baseline="0" smtClean="0">
                        <a:ln>
                          <a:noFill/>
                        </a:ln>
                        <a:solidFill>
                          <a:srgbClr val="000099"/>
                        </a:solidFill>
                        <a:effectLst/>
                        <a:latin typeface="Impact" pitchFamily="34" charset="0"/>
                        <a:ea typeface="Times New Roman" pitchFamily="18" charset="0"/>
                        <a:cs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916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Service/Activity</a:t>
                      </a:r>
                      <a:endParaRPr kumimoji="0" lang="en-US" sz="1600" b="1" i="0" u="none" strike="noStrike" cap="none" normalizeH="0" baseline="0" smtClean="0">
                        <a:ln>
                          <a:noFill/>
                        </a:ln>
                        <a:solidFill>
                          <a:srgbClr val="000099"/>
                        </a:solidFill>
                        <a:effectLst/>
                        <a:latin typeface="Impact" pitchFamily="34" charset="0"/>
                        <a:ea typeface="Times New Roman" pitchFamily="18"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Location</a:t>
                      </a:r>
                      <a:endParaRPr kumimoji="0" lang="en-US" sz="1600" b="1" i="0" u="none" strike="noStrike" cap="none" normalizeH="0" baseline="0" smtClean="0">
                        <a:ln>
                          <a:noFill/>
                        </a:ln>
                        <a:solidFill>
                          <a:srgbClr val="000099"/>
                        </a:solidFill>
                        <a:effectLst/>
                        <a:latin typeface="Impact" pitchFamily="34" charset="0"/>
                        <a:ea typeface="Times New Roman" pitchFamily="18"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99"/>
                          </a:solidFill>
                          <a:effectLst/>
                          <a:latin typeface="Calibri" pitchFamily="34" charset="0"/>
                          <a:ea typeface="Times New Roman" pitchFamily="18" charset="0"/>
                          <a:cs typeface="Arial" charset="0"/>
                        </a:rPr>
                        <a:t>Frequency</a:t>
                      </a:r>
                      <a:endParaRPr kumimoji="0" lang="en-US" sz="4400" b="1" i="0" u="none" strike="noStrike" cap="none" normalizeH="0" baseline="0" dirty="0" smtClean="0">
                        <a:ln>
                          <a:noFill/>
                        </a:ln>
                        <a:solidFill>
                          <a:srgbClr val="000099"/>
                        </a:solidFill>
                        <a:effectLst/>
                        <a:latin typeface="Impact" pitchFamily="34" charset="0"/>
                        <a:ea typeface="Times New Roman" pitchFamily="18"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Projected</a:t>
                      </a:r>
                      <a:endParaRPr kumimoji="0" lang="en-US" sz="1600" b="1" i="0" u="none" strike="noStrike" cap="none" normalizeH="0" baseline="0" smtClean="0">
                        <a:ln>
                          <a:noFill/>
                        </a:ln>
                        <a:solidFill>
                          <a:srgbClr val="000099"/>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Beginning</a:t>
                      </a:r>
                      <a:endParaRPr kumimoji="0" lang="en-US" sz="1600" b="1" i="0" u="none" strike="noStrike" cap="none" normalizeH="0" baseline="0" smtClean="0">
                        <a:ln>
                          <a:noFill/>
                        </a:ln>
                        <a:solidFill>
                          <a:srgbClr val="000099"/>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cs typeface="Times New Roman" pitchFamily="18" charset="0"/>
                        </a:rPr>
                        <a:t>Date</a:t>
                      </a:r>
                      <a:endParaRPr kumimoji="0" lang="en-US" sz="4400" b="1" i="0" u="none" strike="noStrike" cap="none" normalizeH="0" baseline="0" smtClean="0">
                        <a:ln>
                          <a:noFill/>
                        </a:ln>
                        <a:solidFill>
                          <a:srgbClr val="000099"/>
                        </a:solidFill>
                        <a:effectLst/>
                        <a:latin typeface="Impact" pitchFamily="34"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Anticipated</a:t>
                      </a:r>
                      <a:endParaRPr kumimoji="0" lang="en-US" sz="1600" b="1" i="0" u="none" strike="noStrike" cap="none" normalizeH="0" baseline="0" smtClean="0">
                        <a:ln>
                          <a:noFill/>
                        </a:ln>
                        <a:solidFill>
                          <a:srgbClr val="000099"/>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99"/>
                          </a:solidFill>
                          <a:effectLst/>
                          <a:latin typeface="Calibri" pitchFamily="34" charset="0"/>
                          <a:ea typeface="Times New Roman" pitchFamily="18" charset="0"/>
                          <a:cs typeface="Arial" charset="0"/>
                        </a:rPr>
                        <a:t>Duration</a:t>
                      </a:r>
                      <a:endParaRPr kumimoji="0" lang="en-US" sz="1600" b="1" i="0" u="none" strike="noStrike" cap="none" normalizeH="0" baseline="0" smtClean="0">
                        <a:ln>
                          <a:noFill/>
                        </a:ln>
                        <a:solidFill>
                          <a:srgbClr val="000099"/>
                        </a:solidFill>
                        <a:effectLst/>
                        <a:latin typeface="Times New Roman" pitchFamily="18" charset="0"/>
                        <a:cs typeface="Times New Roman" pitchFamily="18"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99"/>
                          </a:solidFill>
                          <a:effectLst/>
                          <a:latin typeface="Calibri" pitchFamily="34" charset="0"/>
                          <a:ea typeface="Times New Roman" pitchFamily="18" charset="0"/>
                          <a:cs typeface="Arial" charset="0"/>
                        </a:rPr>
                        <a:t>Person(s)/ Agency </a:t>
                      </a:r>
                      <a:br>
                        <a:rPr kumimoji="0" lang="en-US" sz="1600" b="1" i="0" u="none" strike="noStrike" cap="none" normalizeH="0" baseline="0" dirty="0" smtClean="0">
                          <a:ln>
                            <a:noFill/>
                          </a:ln>
                          <a:solidFill>
                            <a:srgbClr val="000099"/>
                          </a:solidFill>
                          <a:effectLst/>
                          <a:latin typeface="Calibri" pitchFamily="34" charset="0"/>
                          <a:ea typeface="Times New Roman" pitchFamily="18" charset="0"/>
                          <a:cs typeface="Arial" charset="0"/>
                        </a:rPr>
                      </a:br>
                      <a:r>
                        <a:rPr kumimoji="0" lang="en-US" sz="1600" b="1" i="0" u="none" strike="noStrike" cap="none" normalizeH="0" baseline="0" dirty="0" smtClean="0">
                          <a:ln>
                            <a:noFill/>
                          </a:ln>
                          <a:solidFill>
                            <a:srgbClr val="000099"/>
                          </a:solidFill>
                          <a:effectLst/>
                          <a:latin typeface="Calibri" pitchFamily="34" charset="0"/>
                          <a:ea typeface="Times New Roman" pitchFamily="18" charset="0"/>
                          <a:cs typeface="Arial" charset="0"/>
                        </a:rPr>
                        <a:t>Responsible</a:t>
                      </a:r>
                      <a:endParaRPr kumimoji="0" lang="en-US" sz="4400" b="1" i="0" u="none" strike="noStrike" cap="none" normalizeH="0" baseline="0" dirty="0" smtClean="0">
                        <a:ln>
                          <a:noFill/>
                        </a:ln>
                        <a:solidFill>
                          <a:srgbClr val="000099"/>
                        </a:solidFill>
                        <a:effectLst/>
                        <a:latin typeface="Impact" pitchFamily="34" charset="0"/>
                        <a:ea typeface="Times New Roman" pitchFamily="18" charset="0"/>
                        <a:cs typeface="Arial" charset="0"/>
                      </a:endParaRPr>
                    </a:p>
                  </a:txBody>
                  <a:tcPr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r>
              <a:tr h="706558">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r>
              <a:tr h="706558">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dirty="0" smtClean="0">
                        <a:ln>
                          <a:noFill/>
                        </a:ln>
                        <a:solidFill>
                          <a:srgbClr val="064584"/>
                        </a:solidFill>
                        <a:effectLst/>
                        <a:latin typeface="Arial" charset="0"/>
                      </a:endParaRPr>
                    </a:p>
                  </a:txBody>
                  <a:tcPr marT="45728" marB="4572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66"/>
                    </a:solidFill>
                  </a:tcPr>
                </a:tc>
              </a:tr>
            </a:tbl>
          </a:graphicData>
        </a:graphic>
      </p:graphicFrame>
      <p:sp>
        <p:nvSpPr>
          <p:cNvPr id="25640" name="TextBox 4"/>
          <p:cNvSpPr txBox="1">
            <a:spLocks noChangeArrowheads="1"/>
          </p:cNvSpPr>
          <p:nvPr/>
        </p:nvSpPr>
        <p:spPr bwMode="auto">
          <a:xfrm>
            <a:off x="990600" y="5486408"/>
            <a:ext cx="7239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Arial" charset="0"/>
              <a:buChar char="•"/>
            </a:pPr>
            <a:r>
              <a:rPr lang="en-US" sz="2800"/>
              <a:t>Grid</a:t>
            </a:r>
          </a:p>
          <a:p>
            <a:pPr eaLnBrk="1" hangingPunct="1">
              <a:buFont typeface="Arial" charset="0"/>
              <a:buChar char="•"/>
            </a:pPr>
            <a:r>
              <a:rPr lang="en-US" sz="2800"/>
              <a:t>Invite letter and signature page of the IEP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2" name="Rectangle 3"/>
          <p:cNvSpPr>
            <a:spLocks noGrp="1" noChangeArrowheads="1"/>
          </p:cNvSpPr>
          <p:nvPr>
            <p:ph idx="1"/>
          </p:nvPr>
        </p:nvSpPr>
        <p:spPr>
          <a:xfrm>
            <a:off x="4876800" y="533400"/>
            <a:ext cx="4114800" cy="4724400"/>
          </a:xfrm>
        </p:spPr>
        <p:txBody>
          <a:bodyPr rtlCol="0">
            <a:normAutofit fontScale="62500" lnSpcReduction="20000"/>
          </a:bodyPr>
          <a:lstStyle/>
          <a:p>
            <a:pPr marL="57150" indent="0" algn="ctr" eaLnBrk="1" fontAlgn="auto" hangingPunct="1">
              <a:lnSpc>
                <a:spcPct val="120000"/>
              </a:lnSpc>
              <a:spcAft>
                <a:spcPts val="0"/>
              </a:spcAft>
              <a:buClr>
                <a:schemeClr val="tx1"/>
              </a:buClr>
              <a:buFont typeface="Wingdings" pitchFamily="2" charset="2"/>
              <a:buNone/>
              <a:defRPr/>
            </a:pPr>
            <a:r>
              <a:rPr lang="en-US" sz="4600" dirty="0" smtClean="0"/>
              <a:t>Design a Transition Plan that includes: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Courses of Study and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Services/Activities</a:t>
            </a:r>
          </a:p>
          <a:p>
            <a:pPr marL="57150" indent="0" algn="ctr" eaLnBrk="1" fontAlgn="auto" hangingPunct="1">
              <a:lnSpc>
                <a:spcPct val="120000"/>
              </a:lnSpc>
              <a:spcAft>
                <a:spcPts val="0"/>
              </a:spcAft>
              <a:buClr>
                <a:schemeClr val="tx1"/>
              </a:buClr>
              <a:buFont typeface="Arial" pitchFamily="34" charset="0"/>
              <a:buNone/>
              <a:defRPr/>
            </a:pPr>
            <a:r>
              <a:rPr lang="en-US" sz="5800" dirty="0" smtClean="0"/>
              <a:t>Section III of the IEP</a:t>
            </a:r>
          </a:p>
          <a:p>
            <a:pPr marL="57150" indent="0" algn="ctr" eaLnBrk="1" fontAlgn="auto" hangingPunct="1">
              <a:lnSpc>
                <a:spcPct val="120000"/>
              </a:lnSpc>
              <a:spcAft>
                <a:spcPts val="0"/>
              </a:spcAft>
              <a:buClr>
                <a:schemeClr val="tx1"/>
              </a:buClr>
              <a:buFont typeface="Arial" pitchFamily="34" charset="0"/>
              <a:buNone/>
              <a:defRPr/>
            </a:pPr>
            <a:r>
              <a:rPr lang="en-US" sz="5800" b="1" i="1" dirty="0" smtClean="0">
                <a:solidFill>
                  <a:srgbClr val="000099"/>
                </a:solidFill>
              </a:rPr>
              <a:t>“The Transition Grid”</a:t>
            </a:r>
            <a:endParaRPr lang="en-US" sz="4000" b="1" i="1" dirty="0" smtClean="0">
              <a:solidFill>
                <a:srgbClr val="000099"/>
              </a:solidFill>
            </a:endParaRPr>
          </a:p>
          <a:p>
            <a:pPr algn="ctr" eaLnBrk="1" fontAlgn="auto" hangingPunct="1">
              <a:spcAft>
                <a:spcPts val="0"/>
              </a:spcAft>
              <a:buFont typeface="Wingdings" pitchFamily="2" charset="2"/>
              <a:buNone/>
              <a:defRPr/>
            </a:pPr>
            <a:endParaRPr lang="en-US" sz="4000" dirty="0" smtClean="0"/>
          </a:p>
        </p:txBody>
      </p:sp>
      <p:sp>
        <p:nvSpPr>
          <p:cNvPr id="26627" name="Slide Number Placeholder 5"/>
          <p:cNvSpPr>
            <a:spLocks noGrp="1"/>
          </p:cNvSpPr>
          <p:nvPr>
            <p:ph type="sldNum" sz="quarter" idx="12"/>
          </p:nvPr>
        </p:nvSpPr>
        <p:spPr>
          <a:xfrm>
            <a:off x="83058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C3DBD2-AAE7-4B3F-8EDE-C08C81579612}" type="slidenum">
              <a:rPr lang="en-US" smtClean="0"/>
              <a:pPr eaLnBrk="1" hangingPunct="1"/>
              <a:t>27</a:t>
            </a:fld>
            <a:endParaRPr lang="en-US" smtClean="0"/>
          </a:p>
        </p:txBody>
      </p:sp>
      <p:sp>
        <p:nvSpPr>
          <p:cNvPr id="4" name="Right Arrow 3"/>
          <p:cNvSpPr/>
          <p:nvPr/>
        </p:nvSpPr>
        <p:spPr>
          <a:xfrm>
            <a:off x="0" y="838200"/>
            <a:ext cx="4648200" cy="15240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Four:</a:t>
            </a:r>
            <a:endParaRPr lang="en-US" sz="5400" b="1" dirty="0"/>
          </a:p>
        </p:txBody>
      </p:sp>
      <p:graphicFrame>
        <p:nvGraphicFramePr>
          <p:cNvPr id="5" name="Group 50"/>
          <p:cNvGraphicFramePr>
            <a:graphicFrameLocks noGrp="1"/>
          </p:cNvGraphicFramePr>
          <p:nvPr/>
        </p:nvGraphicFramePr>
        <p:xfrm>
          <a:off x="228603" y="3200400"/>
          <a:ext cx="4751390" cy="3760470"/>
        </p:xfrm>
        <a:graphic>
          <a:graphicData uri="http://schemas.openxmlformats.org/drawingml/2006/table">
            <a:tbl>
              <a:tblPr/>
              <a:tblGrid>
                <a:gridCol w="990623"/>
                <a:gridCol w="609615"/>
                <a:gridCol w="685815"/>
                <a:gridCol w="685815"/>
                <a:gridCol w="560733"/>
                <a:gridCol w="201285"/>
                <a:gridCol w="1017504"/>
              </a:tblGrid>
              <a:tr h="180594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Times New Roman" pitchFamily="18" charset="0"/>
                        </a:rPr>
                        <a:t>Employment 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434340">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Courses of Study</a:t>
                      </a: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 : </a:t>
                      </a:r>
                      <a:endParaRPr kumimoji="0" lang="en-US" sz="18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3" marR="914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2009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900" b="1" i="0" u="none" strike="noStrike" cap="none" normalizeH="0" baseline="0" dirty="0" smtClean="0">
                          <a:ln>
                            <a:noFill/>
                          </a:ln>
                          <a:solidFill>
                            <a:schemeClr val="tx1"/>
                          </a:solidFill>
                          <a:effectLst/>
                          <a:latin typeface="Calibri" pitchFamily="34" charset="0"/>
                          <a:cs typeface="Times New Roman" pitchFamily="18" charset="0"/>
                        </a:rPr>
                      </a:b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80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800" dirty="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3" descr="ROADMAP FINAL - WOR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Down Arrow 2"/>
          <p:cNvSpPr/>
          <p:nvPr/>
        </p:nvSpPr>
        <p:spPr>
          <a:xfrm rot="1225864">
            <a:off x="8504241" y="4702177"/>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2642414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639762"/>
          </a:xfrm>
        </p:spPr>
        <p:txBody>
          <a:bodyPr/>
          <a:lstStyle/>
          <a:p>
            <a:r>
              <a:rPr lang="en-US" sz="3200" kern="1200" dirty="0"/>
              <a:t>Keeping  in mind the intent of Secondary Transition:</a:t>
            </a:r>
            <a:endParaRPr lang="en-US" sz="3200" dirty="0"/>
          </a:p>
        </p:txBody>
      </p:sp>
      <p:sp>
        <p:nvSpPr>
          <p:cNvPr id="3" name="Content Placeholder 2"/>
          <p:cNvSpPr>
            <a:spLocks noGrp="1"/>
          </p:cNvSpPr>
          <p:nvPr>
            <p:ph idx="1"/>
          </p:nvPr>
        </p:nvSpPr>
        <p:spPr>
          <a:xfrm>
            <a:off x="381000" y="1295408"/>
            <a:ext cx="8305800" cy="4830763"/>
          </a:xfrm>
        </p:spPr>
        <p:txBody>
          <a:bodyPr/>
          <a:lstStyle/>
          <a:p>
            <a:pPr marL="0" indent="0">
              <a:buNone/>
              <a:defRPr/>
            </a:pPr>
            <a:r>
              <a:rPr lang="en-US" sz="2600" i="1" kern="1200" dirty="0" smtClean="0"/>
              <a:t>Secondary Transition is….</a:t>
            </a:r>
          </a:p>
          <a:p>
            <a:pPr marL="0" indent="0">
              <a:buNone/>
              <a:defRPr/>
            </a:pPr>
            <a:r>
              <a:rPr lang="en-US" sz="2600" i="1" kern="1200" dirty="0" smtClean="0"/>
              <a:t>“</a:t>
            </a:r>
            <a:r>
              <a:rPr lang="en-US" sz="2600" b="1" i="1" kern="1200" dirty="0">
                <a:solidFill>
                  <a:srgbClr val="000099"/>
                </a:solidFill>
              </a:rPr>
              <a:t>a coordinated set of activities</a:t>
            </a:r>
            <a:r>
              <a:rPr lang="en-US" sz="2600" i="1" kern="1200" dirty="0"/>
              <a:t> for a child with a disability that is designed within a </a:t>
            </a:r>
            <a:r>
              <a:rPr lang="en-US" sz="2600" b="1" i="1" kern="1200" dirty="0">
                <a:solidFill>
                  <a:srgbClr val="000099"/>
                </a:solidFill>
              </a:rPr>
              <a:t>result-oriented process</a:t>
            </a:r>
            <a:r>
              <a:rPr lang="en-US" sz="2600" i="1" kern="1200" dirty="0"/>
              <a:t>, that is focused on improving the academic and functional achievement of the child with a disability </a:t>
            </a:r>
            <a:r>
              <a:rPr lang="en-US" sz="2600" b="1" i="1" kern="1200" dirty="0">
                <a:solidFill>
                  <a:srgbClr val="000099"/>
                </a:solidFill>
              </a:rPr>
              <a:t>to facilitate the child’s movement from school to post-school activities</a:t>
            </a:r>
            <a:r>
              <a:rPr lang="en-US" sz="2600" i="1" kern="1200" dirty="0"/>
              <a:t>, including post-secondary education, vocational education, integrated employment (including supported employment), continuing and adult education, adult services, independent living, or community participation.” (IDEA 2004)</a:t>
            </a:r>
            <a:endParaRPr lang="en-US" dirty="0"/>
          </a:p>
        </p:txBody>
      </p:sp>
      <p:sp>
        <p:nvSpPr>
          <p:cNvPr id="4" name="Slide Number Placeholder 3"/>
          <p:cNvSpPr>
            <a:spLocks noGrp="1"/>
          </p:cNvSpPr>
          <p:nvPr>
            <p:ph type="sldNum" sz="quarter" idx="12"/>
          </p:nvPr>
        </p:nvSpPr>
        <p:spPr/>
        <p:txBody>
          <a:bodyPr/>
          <a:lstStyle/>
          <a:p>
            <a:pPr>
              <a:defRPr/>
            </a:pPr>
            <a:fld id="{1022CC1F-7164-4A92-BE0C-EA55C9C58F8C}" type="slidenum">
              <a:rPr lang="en-US" smtClean="0"/>
              <a:pPr>
                <a:defRPr/>
              </a:pPr>
              <a:t>29</a:t>
            </a:fld>
            <a:endParaRPr lang="en-US"/>
          </a:p>
        </p:txBody>
      </p:sp>
    </p:spTree>
    <p:extLst>
      <p:ext uri="{BB962C8B-B14F-4D97-AF65-F5344CB8AC3E}">
        <p14:creationId xmlns:p14="http://schemas.microsoft.com/office/powerpoint/2010/main" val="2938430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Meet Shawna</a:t>
            </a:r>
          </a:p>
        </p:txBody>
      </p:sp>
      <p:sp>
        <p:nvSpPr>
          <p:cNvPr id="8195" name="Content Placeholder 2"/>
          <p:cNvSpPr>
            <a:spLocks noGrp="1"/>
          </p:cNvSpPr>
          <p:nvPr>
            <p:ph idx="1"/>
          </p:nvPr>
        </p:nvSpPr>
        <p:spPr>
          <a:xfrm>
            <a:off x="228600" y="1219200"/>
            <a:ext cx="6477000" cy="5029200"/>
          </a:xfrm>
        </p:spPr>
        <p:txBody>
          <a:bodyPr/>
          <a:lstStyle/>
          <a:p>
            <a:r>
              <a:rPr lang="en-US" smtClean="0"/>
              <a:t>Age 16</a:t>
            </a:r>
          </a:p>
          <a:p>
            <a:r>
              <a:rPr lang="en-US" smtClean="0"/>
              <a:t>Included  in general education for Family and Consumer Science, Physical Education, and Horticulture</a:t>
            </a:r>
          </a:p>
          <a:p>
            <a:r>
              <a:rPr lang="en-US" smtClean="0"/>
              <a:t>Life Skills Support for part of day</a:t>
            </a:r>
          </a:p>
          <a:p>
            <a:r>
              <a:rPr lang="en-US" smtClean="0"/>
              <a:t>Exploring post-secondary training for eventual employment</a:t>
            </a:r>
          </a:p>
          <a:p>
            <a:r>
              <a:rPr lang="en-US" smtClean="0"/>
              <a:t>Receives services from MH/MR</a:t>
            </a:r>
          </a:p>
        </p:txBody>
      </p:sp>
      <p:pic>
        <p:nvPicPr>
          <p:cNvPr id="8196"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6400800" y="1371600"/>
            <a:ext cx="2209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10"/>
          <p:cNvSpPr>
            <a:spLocks noChangeArrowheads="1"/>
          </p:cNvSpPr>
          <p:nvPr/>
        </p:nvSpPr>
        <p:spPr bwMode="auto">
          <a:xfrm>
            <a:off x="8540749" y="6324600"/>
            <a:ext cx="603251" cy="338554"/>
          </a:xfrm>
          <a:prstGeom prst="rect">
            <a:avLst/>
          </a:prstGeom>
          <a:noFill/>
          <a:ln w="9525">
            <a:noFill/>
            <a:miter lim="800000"/>
            <a:headEnd/>
            <a:tailEnd/>
          </a:ln>
        </p:spPr>
        <p:txBody>
          <a:bodyPr>
            <a:spAutoFit/>
          </a:bodyPr>
          <a:lstStyle/>
          <a:p>
            <a:pPr>
              <a:defRPr/>
            </a:pPr>
            <a:fld id="{66CD2D4F-BC2F-4E06-BB64-3B64C4175875}" type="slidenum">
              <a:rPr lang="en-US" sz="1600">
                <a:latin typeface="+mn-lt"/>
              </a:rPr>
              <a:pPr>
                <a:defRPr/>
              </a:pPr>
              <a:t>3</a:t>
            </a:fld>
            <a:endParaRPr lang="en-US" sz="2400" dirty="0">
              <a:latin typeface="+mn-lt"/>
            </a:endParaRPr>
          </a:p>
        </p:txBody>
      </p:sp>
    </p:spTree>
    <p:extLst>
      <p:ext uri="{BB962C8B-B14F-4D97-AF65-F5344CB8AC3E}">
        <p14:creationId xmlns:p14="http://schemas.microsoft.com/office/powerpoint/2010/main" val="1519109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228600"/>
            <a:ext cx="8382000" cy="609600"/>
          </a:xfrm>
        </p:spPr>
        <p:txBody>
          <a:bodyPr/>
          <a:lstStyle/>
          <a:p>
            <a:r>
              <a:rPr lang="en-US" dirty="0" smtClean="0">
                <a:solidFill>
                  <a:srgbClr val="000099"/>
                </a:solidFill>
              </a:rPr>
              <a:t>Secondary Transition and the Grid </a:t>
            </a:r>
          </a:p>
        </p:txBody>
      </p:sp>
      <p:sp>
        <p:nvSpPr>
          <p:cNvPr id="3" name="Content Placeholder 2"/>
          <p:cNvSpPr>
            <a:spLocks noGrp="1"/>
          </p:cNvSpPr>
          <p:nvPr>
            <p:ph idx="1"/>
          </p:nvPr>
        </p:nvSpPr>
        <p:spPr>
          <a:xfrm>
            <a:off x="304800" y="1219200"/>
            <a:ext cx="8458200" cy="5181600"/>
          </a:xfrm>
        </p:spPr>
        <p:txBody>
          <a:bodyPr/>
          <a:lstStyle/>
          <a:p>
            <a:pPr>
              <a:defRPr/>
            </a:pPr>
            <a:endParaRPr lang="en-US" sz="2800" kern="1200" dirty="0" smtClean="0"/>
          </a:p>
          <a:p>
            <a:pPr>
              <a:defRPr/>
            </a:pPr>
            <a:r>
              <a:rPr lang="en-US" sz="2800" kern="1200" dirty="0" smtClean="0"/>
              <a:t>The Transition Grid serves to document the Coordinated </a:t>
            </a:r>
            <a:r>
              <a:rPr lang="en-US" sz="2800" kern="1200" dirty="0"/>
              <a:t>S</a:t>
            </a:r>
            <a:r>
              <a:rPr lang="en-US" sz="2800" kern="1200" dirty="0" smtClean="0"/>
              <a:t>et of Services and Activities provided on behalf of the student, within the </a:t>
            </a:r>
            <a:r>
              <a:rPr lang="en-US" sz="2800" b="1" i="1" kern="1200" dirty="0" smtClean="0"/>
              <a:t>current</a:t>
            </a:r>
            <a:r>
              <a:rPr lang="en-US" sz="2800" kern="1200" dirty="0" smtClean="0"/>
              <a:t> IEP year</a:t>
            </a:r>
          </a:p>
          <a:p>
            <a:pPr>
              <a:defRPr/>
            </a:pPr>
            <a:endParaRPr lang="en-US" dirty="0" smtClean="0"/>
          </a:p>
          <a:p>
            <a:pPr marL="342900" lvl="1" indent="-342900">
              <a:buFontTx/>
              <a:buChar char="•"/>
              <a:defRPr/>
            </a:pPr>
            <a:endParaRPr lang="en-US" dirty="0" smtClean="0"/>
          </a:p>
          <a:p>
            <a:pPr marL="342900" lvl="1" indent="-342900">
              <a:buFontTx/>
              <a:buChar char="•"/>
              <a:defRPr/>
            </a:pPr>
            <a:endParaRPr lang="en-US" i="1" dirty="0" smtClean="0"/>
          </a:p>
          <a:p>
            <a:pPr>
              <a:defRPr/>
            </a:pPr>
            <a:endParaRPr lang="en-US" sz="2600" dirty="0"/>
          </a:p>
        </p:txBody>
      </p:sp>
      <p:graphicFrame>
        <p:nvGraphicFramePr>
          <p:cNvPr id="5" name="Group 50"/>
          <p:cNvGraphicFramePr>
            <a:graphicFrameLocks noGrp="1"/>
          </p:cNvGraphicFramePr>
          <p:nvPr>
            <p:extLst>
              <p:ext uri="{D42A27DB-BD31-4B8C-83A1-F6EECF244321}">
                <p14:modId xmlns:p14="http://schemas.microsoft.com/office/powerpoint/2010/main" val="214237547"/>
              </p:ext>
            </p:extLst>
          </p:nvPr>
        </p:nvGraphicFramePr>
        <p:xfrm>
          <a:off x="4114800" y="3657602"/>
          <a:ext cx="4125685" cy="2118225"/>
        </p:xfrm>
        <a:graphic>
          <a:graphicData uri="http://schemas.openxmlformats.org/drawingml/2006/table">
            <a:tbl>
              <a:tblPr/>
              <a:tblGrid>
                <a:gridCol w="860168"/>
                <a:gridCol w="529335"/>
                <a:gridCol w="595501"/>
                <a:gridCol w="595501"/>
                <a:gridCol w="486891"/>
                <a:gridCol w="174779"/>
                <a:gridCol w="883511"/>
              </a:tblGrid>
              <a:tr h="109728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mn-lt"/>
                          <a:cs typeface="Times New Roman" pitchFamily="18" charset="0"/>
                        </a:rPr>
                        <a:t>Employment Goal: </a:t>
                      </a:r>
                      <a:endParaRPr kumimoji="0" lang="en-US" sz="1600" b="1" i="0" u="none" strike="noStrike" cap="none" normalizeH="0" baseline="0" dirty="0" smtClean="0">
                        <a:ln>
                          <a:noFill/>
                        </a:ln>
                        <a:solidFill>
                          <a:schemeClr val="tx1"/>
                        </a:solidFill>
                        <a:effectLst/>
                        <a:latin typeface="+mn-lt"/>
                        <a:cs typeface="Times New Roman" pitchFamily="18"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2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42900">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Courses of Study</a:t>
                      </a: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 : </a:t>
                      </a:r>
                      <a:endParaRPr kumimoji="0" lang="en-US" sz="12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5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3" marR="914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149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6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6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6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5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5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5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5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600" b="1" i="0" u="none" strike="noStrike" cap="none" normalizeH="0" baseline="0" dirty="0" smtClean="0">
                          <a:ln>
                            <a:noFill/>
                          </a:ln>
                          <a:solidFill>
                            <a:schemeClr val="tx1"/>
                          </a:solidFill>
                          <a:effectLst/>
                          <a:latin typeface="Calibri" pitchFamily="34" charset="0"/>
                          <a:cs typeface="Times New Roman" pitchFamily="18" charset="0"/>
                        </a:rPr>
                      </a:br>
                      <a:r>
                        <a:rPr kumimoji="0" lang="en-US" sz="6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6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8610">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1400" b="0" i="0" u="none" strike="noStrike" cap="none" normalizeH="0" baseline="0" dirty="0" smtClean="0">
                        <a:ln>
                          <a:noFill/>
                        </a:ln>
                        <a:solidFill>
                          <a:schemeClr val="tx1"/>
                        </a:solidFill>
                        <a:effectLst/>
                        <a:latin typeface="+mn-lt"/>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20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8610">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400" b="1"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2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200" dirty="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30</a:t>
            </a:fld>
            <a:endParaRPr lang="en-US"/>
          </a:p>
        </p:txBody>
      </p:sp>
    </p:spTree>
    <p:extLst>
      <p:ext uri="{BB962C8B-B14F-4D97-AF65-F5344CB8AC3E}">
        <p14:creationId xmlns:p14="http://schemas.microsoft.com/office/powerpoint/2010/main" val="16774525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304800" y="353219"/>
            <a:ext cx="8229600" cy="563562"/>
          </a:xfrm>
        </p:spPr>
        <p:txBody>
          <a:bodyPr>
            <a:normAutofit fontScale="90000"/>
          </a:bodyPr>
          <a:lstStyle/>
          <a:p>
            <a:r>
              <a:rPr lang="en-US" dirty="0" smtClean="0"/>
              <a:t>What are </a:t>
            </a:r>
            <a:r>
              <a:rPr lang="en-US" b="1" i="1" dirty="0" smtClean="0"/>
              <a:t>Courses of Study</a:t>
            </a:r>
            <a:r>
              <a:rPr lang="en-US" dirty="0" smtClean="0"/>
              <a:t>?</a:t>
            </a:r>
          </a:p>
        </p:txBody>
      </p:sp>
      <p:sp>
        <p:nvSpPr>
          <p:cNvPr id="87043" name="Content Placeholder 2"/>
          <p:cNvSpPr>
            <a:spLocks noGrp="1"/>
          </p:cNvSpPr>
          <p:nvPr>
            <p:ph idx="1"/>
          </p:nvPr>
        </p:nvSpPr>
        <p:spPr>
          <a:xfrm>
            <a:off x="304800" y="1016001"/>
            <a:ext cx="8382000" cy="5842000"/>
          </a:xfrm>
        </p:spPr>
        <p:txBody>
          <a:bodyPr>
            <a:normAutofit/>
          </a:bodyPr>
          <a:lstStyle/>
          <a:p>
            <a:r>
              <a:rPr lang="en-US" sz="2700" dirty="0" smtClean="0">
                <a:cs typeface="Arial" pitchFamily="34" charset="0"/>
              </a:rPr>
              <a:t>Part of the “coordinated set of activities”  that help student move from high school to identified post-secondary goals</a:t>
            </a:r>
          </a:p>
          <a:p>
            <a:r>
              <a:rPr lang="en-US" sz="2700" dirty="0" smtClean="0">
                <a:cs typeface="Arial" pitchFamily="34" charset="0"/>
              </a:rPr>
              <a:t>Support academic and functional achievement</a:t>
            </a:r>
          </a:p>
          <a:p>
            <a:r>
              <a:rPr lang="en-US" sz="2700" dirty="0" smtClean="0">
                <a:cs typeface="Arial" pitchFamily="34" charset="0"/>
              </a:rPr>
              <a:t>Should promote graduation by meeting district standards</a:t>
            </a:r>
          </a:p>
          <a:p>
            <a:r>
              <a:rPr lang="en-US" sz="2700" dirty="0" smtClean="0">
                <a:cs typeface="Arial" pitchFamily="34" charset="0"/>
              </a:rPr>
              <a:t>Include “Programs  of Study” at Career Tech Centers, whether Exploratory or Laboratory program</a:t>
            </a:r>
          </a:p>
          <a:p>
            <a:r>
              <a:rPr lang="en-US" sz="2700" dirty="0">
                <a:cs typeface="Arial" pitchFamily="34" charset="0"/>
              </a:rPr>
              <a:t>C</a:t>
            </a:r>
            <a:r>
              <a:rPr lang="en-US" sz="2700" dirty="0" smtClean="0">
                <a:cs typeface="Arial" pitchFamily="34" charset="0"/>
              </a:rPr>
              <a:t>ourses  should be listed by course name- not “functional curriculum” or “college prep”</a:t>
            </a:r>
          </a:p>
          <a:p>
            <a:r>
              <a:rPr lang="en-US" sz="2700" dirty="0" smtClean="0">
                <a:cs typeface="Arial" pitchFamily="34" charset="0"/>
              </a:rPr>
              <a:t>Course of Study must reflect </a:t>
            </a:r>
            <a:r>
              <a:rPr lang="en-US" sz="2700" b="1" i="1" dirty="0" smtClean="0">
                <a:cs typeface="Arial" pitchFamily="34" charset="0"/>
              </a:rPr>
              <a:t>current year’s</a:t>
            </a:r>
            <a:r>
              <a:rPr lang="en-US" sz="2700" dirty="0" smtClean="0">
                <a:cs typeface="Arial" pitchFamily="34" charset="0"/>
              </a:rPr>
              <a:t> courses.</a:t>
            </a:r>
          </a:p>
          <a:p>
            <a:endParaRPr lang="en-US" sz="2800" i="1" dirty="0" smtClean="0">
              <a:cs typeface="Arial" pitchFamily="34" charset="0"/>
            </a:endParaRPr>
          </a:p>
          <a:p>
            <a:endParaRPr lang="en-US" dirty="0" smtClean="0"/>
          </a:p>
        </p:txBody>
      </p:sp>
      <p:pic>
        <p:nvPicPr>
          <p:cNvPr id="87044" name="Picture 8" descr="C:\Documents and Settings\rnilles\Local Settings\Temporary Internet Files\Content.IE5\QIVFW9VE\MC90023397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1"/>
            <a:ext cx="1219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2411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Listing Courses of Study</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1578883016"/>
              </p:ext>
            </p:extLst>
          </p:nvPr>
        </p:nvGraphicFramePr>
        <p:xfrm>
          <a:off x="228600" y="1371602"/>
          <a:ext cx="8610600" cy="4641093"/>
        </p:xfrm>
        <a:graphic>
          <a:graphicData uri="http://schemas.openxmlformats.org/drawingml/2006/table">
            <a:tbl>
              <a:tblPr/>
              <a:tblGrid>
                <a:gridCol w="1795233"/>
                <a:gridCol w="1104760"/>
                <a:gridCol w="1242853"/>
                <a:gridCol w="1242853"/>
                <a:gridCol w="1016177"/>
                <a:gridCol w="364775"/>
                <a:gridCol w="1843951"/>
              </a:tblGrid>
              <a:tr h="139446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mn-lt"/>
                          <a:cs typeface="Times New Roman" pitchFamily="18" charset="0"/>
                        </a:rPr>
                        <a:t>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1314450">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Courses of Study: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Calibri" pitchFamily="34" charset="0"/>
                          <a:cs typeface="Times New Roman" pitchFamily="18" charset="0"/>
                        </a:rPr>
                        <a:t>List </a:t>
                      </a:r>
                      <a:r>
                        <a:rPr kumimoji="0" lang="en-US" sz="2400" b="1" i="1" u="sng" strike="noStrike" cap="none" normalizeH="0" baseline="0" dirty="0" smtClean="0">
                          <a:ln>
                            <a:noFill/>
                          </a:ln>
                          <a:solidFill>
                            <a:schemeClr val="tx1"/>
                          </a:solidFill>
                          <a:effectLst/>
                          <a:latin typeface="Calibri" pitchFamily="34" charset="0"/>
                          <a:cs typeface="Times New Roman" pitchFamily="18" charset="0"/>
                        </a:rPr>
                        <a:t>current</a:t>
                      </a:r>
                      <a:r>
                        <a:rPr kumimoji="0" lang="en-US" sz="2400" b="1" i="1" u="none" strike="noStrike" cap="none" normalizeH="0" baseline="0" dirty="0" smtClean="0">
                          <a:ln>
                            <a:noFill/>
                          </a:ln>
                          <a:solidFill>
                            <a:schemeClr val="tx1"/>
                          </a:solidFill>
                          <a:effectLst/>
                          <a:latin typeface="Calibri" pitchFamily="34" charset="0"/>
                          <a:cs typeface="Times New Roman" pitchFamily="18" charset="0"/>
                        </a:rPr>
                        <a:t> courses by name here (including CTE Program of Study) </a:t>
                      </a:r>
                      <a:endParaRPr kumimoji="0" lang="en-US" sz="2400" b="1" i="1"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3" marR="914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630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80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sz="1800" dirty="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Down Arrow 4"/>
          <p:cNvSpPr/>
          <p:nvPr/>
        </p:nvSpPr>
        <p:spPr>
          <a:xfrm rot="18930607">
            <a:off x="2331861" y="1903544"/>
            <a:ext cx="669779" cy="1116033"/>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2"/>
          </p:nvPr>
        </p:nvSpPr>
        <p:spPr/>
        <p:txBody>
          <a:bodyPr/>
          <a:lstStyle/>
          <a:p>
            <a:pPr>
              <a:defRPr/>
            </a:pPr>
            <a:fld id="{1022CC1F-7164-4A92-BE0C-EA55C9C58F8C}" type="slidenum">
              <a:rPr lang="en-US" smtClean="0"/>
              <a:pPr>
                <a:defRPr/>
              </a:pPr>
              <a:t>32</a:t>
            </a:fld>
            <a:endParaRPr lang="en-US"/>
          </a:p>
        </p:txBody>
      </p:sp>
    </p:spTree>
    <p:extLst>
      <p:ext uri="{BB962C8B-B14F-4D97-AF65-F5344CB8AC3E}">
        <p14:creationId xmlns:p14="http://schemas.microsoft.com/office/powerpoint/2010/main" val="37695121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304800" y="228600"/>
            <a:ext cx="8305800" cy="762000"/>
          </a:xfrm>
        </p:spPr>
        <p:txBody>
          <a:bodyPr anchor="b"/>
          <a:lstStyle/>
          <a:p>
            <a:pPr eaLnBrk="1" hangingPunct="1"/>
            <a:r>
              <a:rPr lang="en-US" b="1" dirty="0" smtClean="0"/>
              <a:t> </a:t>
            </a:r>
            <a:r>
              <a:rPr lang="en-US" i="1" dirty="0" smtClean="0"/>
              <a:t>What are </a:t>
            </a:r>
            <a:r>
              <a:rPr lang="en-US" b="1" i="1" dirty="0" smtClean="0"/>
              <a:t>Transition Services / Activities?</a:t>
            </a:r>
          </a:p>
        </p:txBody>
      </p:sp>
      <p:sp>
        <p:nvSpPr>
          <p:cNvPr id="88067" name="Rectangle 3"/>
          <p:cNvSpPr>
            <a:spLocks noGrp="1" noChangeArrowheads="1"/>
          </p:cNvSpPr>
          <p:nvPr>
            <p:ph idx="1"/>
          </p:nvPr>
        </p:nvSpPr>
        <p:spPr>
          <a:xfrm>
            <a:off x="381000" y="1371600"/>
            <a:ext cx="7924800" cy="4876800"/>
          </a:xfrm>
        </p:spPr>
        <p:txBody>
          <a:bodyPr/>
          <a:lstStyle/>
          <a:p>
            <a:pPr marL="514350" lvl="1" indent="-457200" eaLnBrk="1" hangingPunct="1">
              <a:buFont typeface="Arial" pitchFamily="34" charset="0"/>
              <a:buChar char="•"/>
            </a:pPr>
            <a:r>
              <a:rPr lang="en-US" dirty="0"/>
              <a:t>Action steps</a:t>
            </a:r>
            <a:r>
              <a:rPr lang="en-US" dirty="0" smtClean="0"/>
              <a:t> that support the student’s movement towards post-secondary goal areas</a:t>
            </a:r>
          </a:p>
          <a:p>
            <a:pPr marL="514350" lvl="1" indent="-457200" eaLnBrk="1" hangingPunct="1">
              <a:buFont typeface="Arial" pitchFamily="34" charset="0"/>
              <a:buChar char="•"/>
            </a:pPr>
            <a:r>
              <a:rPr lang="en-US" dirty="0"/>
              <a:t>Slated to occur during current </a:t>
            </a:r>
            <a:r>
              <a:rPr lang="en-US" dirty="0" smtClean="0"/>
              <a:t>IEP</a:t>
            </a:r>
            <a:endParaRPr lang="en-US" dirty="0"/>
          </a:p>
          <a:p>
            <a:pPr marL="514350" lvl="1" indent="-457200" eaLnBrk="1" hangingPunct="1">
              <a:buFont typeface="Arial" pitchFamily="34" charset="0"/>
              <a:buChar char="•"/>
            </a:pPr>
            <a:r>
              <a:rPr lang="en-US" dirty="0" smtClean="0"/>
              <a:t>Each post-secondary goal area must have:</a:t>
            </a:r>
          </a:p>
          <a:p>
            <a:pPr marL="914400" lvl="2" indent="-457200" eaLnBrk="1" hangingPunct="1">
              <a:buFont typeface="Arial" pitchFamily="34" charset="0"/>
              <a:buChar char="•"/>
            </a:pPr>
            <a:r>
              <a:rPr lang="en-US" sz="2800" dirty="0"/>
              <a:t>A</a:t>
            </a:r>
            <a:r>
              <a:rPr lang="en-US" sz="2800" dirty="0" smtClean="0"/>
              <a:t>t least one SERVICE tied to a Measurable Annual Goal to address skill </a:t>
            </a:r>
            <a:r>
              <a:rPr lang="en-US" sz="2800" dirty="0"/>
              <a:t>deficit (e.g., reading, writing, behavior, organization, etc</a:t>
            </a:r>
            <a:r>
              <a:rPr lang="en-US" sz="2800" dirty="0" smtClean="0"/>
              <a:t>.)</a:t>
            </a:r>
          </a:p>
          <a:p>
            <a:pPr marL="914400" lvl="2" indent="-457200" eaLnBrk="1" hangingPunct="1">
              <a:buFont typeface="Arial" pitchFamily="34" charset="0"/>
              <a:buChar char="•"/>
            </a:pPr>
            <a:r>
              <a:rPr lang="en-US" sz="2800" dirty="0" smtClean="0"/>
              <a:t>At least one ACTIVITY- other activities that help the student reach his/her goal </a:t>
            </a:r>
            <a:r>
              <a:rPr lang="en-US" sz="1800" i="1" dirty="0" smtClean="0"/>
              <a:t>(next slide)</a:t>
            </a:r>
          </a:p>
          <a:p>
            <a:pPr marL="628650" lvl="1" indent="-571500" eaLnBrk="1" hangingPunct="1">
              <a:buFont typeface="Arial" pitchFamily="34" charset="0"/>
              <a:buChar char="•"/>
            </a:pPr>
            <a:r>
              <a:rPr lang="en-US" dirty="0" smtClean="0"/>
              <a:t>Part of </a:t>
            </a:r>
            <a:r>
              <a:rPr lang="en-US" i="1" dirty="0" smtClean="0"/>
              <a:t>coordinated set of activities</a:t>
            </a:r>
          </a:p>
        </p:txBody>
      </p:sp>
      <p:sp>
        <p:nvSpPr>
          <p:cNvPr id="88068" name="Slide Number Placeholder 4"/>
          <p:cNvSpPr>
            <a:spLocks noGrp="1"/>
          </p:cNvSpPr>
          <p:nvPr>
            <p:ph type="sldNum" sz="quarter" idx="12"/>
          </p:nvPr>
        </p:nvSpPr>
        <p:spPr>
          <a:xfrm>
            <a:off x="6781800" y="6248408"/>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9B9F389-A7BC-453F-AD84-77259DDA24D3}" type="slidenum">
              <a:rPr lang="en-US" smtClean="0"/>
              <a:pPr eaLnBrk="1" hangingPunct="1"/>
              <a:t>33</a:t>
            </a:fld>
            <a:endParaRPr lang="en-US" smtClean="0"/>
          </a:p>
        </p:txBody>
      </p:sp>
      <p:sp>
        <p:nvSpPr>
          <p:cNvPr id="88069" name="Slide Number Placeholder 5"/>
          <p:cNvSpPr txBox="1">
            <a:spLocks/>
          </p:cNvSpPr>
          <p:nvPr/>
        </p:nvSpPr>
        <p:spPr bwMode="auto">
          <a:xfrm>
            <a:off x="7239000" y="61722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endParaRPr lang="en-US"/>
          </a:p>
        </p:txBody>
      </p:sp>
      <p:pic>
        <p:nvPicPr>
          <p:cNvPr id="88070" name="Picture 10" descr="C:\Documents and Settings\rnilles\Local Settings\Temporary Internet Files\Content.IE5\UQSXZE31\MC90029586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9112" y="4588784"/>
            <a:ext cx="1594888"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694235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Placeholder 5"/>
          <p:cNvSpPr>
            <a:spLocks noGrp="1"/>
          </p:cNvSpPr>
          <p:nvPr>
            <p:ph type="body" idx="1"/>
          </p:nvPr>
        </p:nvSpPr>
        <p:spPr>
          <a:xfrm>
            <a:off x="152400" y="228600"/>
            <a:ext cx="4419600" cy="685800"/>
          </a:xfrm>
          <a:solidFill>
            <a:srgbClr val="FFFF99"/>
          </a:solidFill>
        </p:spPr>
        <p:txBody>
          <a:bodyPr/>
          <a:lstStyle/>
          <a:p>
            <a:pPr algn="ctr"/>
            <a:r>
              <a:rPr lang="en-US" sz="3200" b="0" dirty="0" smtClean="0"/>
              <a:t>Example</a:t>
            </a:r>
            <a:r>
              <a:rPr lang="en-US" sz="3200" dirty="0" smtClean="0"/>
              <a:t> </a:t>
            </a:r>
            <a:r>
              <a:rPr lang="en-US" sz="3200" i="1" dirty="0" smtClean="0"/>
              <a:t>Services</a:t>
            </a:r>
            <a:r>
              <a:rPr lang="en-US" sz="3200" dirty="0" smtClean="0"/>
              <a:t>…</a:t>
            </a:r>
            <a:endParaRPr lang="en-US" dirty="0" smtClean="0"/>
          </a:p>
        </p:txBody>
      </p:sp>
      <p:sp>
        <p:nvSpPr>
          <p:cNvPr id="89091" name="Content Placeholder 6"/>
          <p:cNvSpPr>
            <a:spLocks noGrp="1"/>
          </p:cNvSpPr>
          <p:nvPr>
            <p:ph sz="half" idx="2"/>
          </p:nvPr>
        </p:nvSpPr>
        <p:spPr>
          <a:xfrm>
            <a:off x="1" y="1066800"/>
            <a:ext cx="4572000" cy="5791200"/>
          </a:xfrm>
          <a:solidFill>
            <a:srgbClr val="FFFF99"/>
          </a:solidFill>
        </p:spPr>
        <p:txBody>
          <a:bodyPr/>
          <a:lstStyle/>
          <a:p>
            <a:pPr>
              <a:buFontTx/>
              <a:buNone/>
            </a:pPr>
            <a:r>
              <a:rPr lang="en-US" sz="2000" b="1" dirty="0" smtClean="0"/>
              <a:t>…ADDRESS SKILL DEFICITS &amp; LEAD TO MEASURABLE ANNUAL GOAL &amp; PROGRESS MONITORING</a:t>
            </a:r>
            <a:endParaRPr lang="en-US" b="1" dirty="0" smtClean="0"/>
          </a:p>
          <a:p>
            <a:r>
              <a:rPr lang="en-US" dirty="0" smtClean="0"/>
              <a:t>Build vocabulary skills</a:t>
            </a:r>
          </a:p>
          <a:p>
            <a:r>
              <a:rPr lang="en-US" dirty="0"/>
              <a:t>Writing conventions</a:t>
            </a:r>
            <a:endParaRPr lang="en-US" dirty="0" smtClean="0"/>
          </a:p>
          <a:p>
            <a:r>
              <a:rPr lang="en-US" dirty="0" smtClean="0"/>
              <a:t>Learn to board a bus</a:t>
            </a:r>
          </a:p>
          <a:p>
            <a:r>
              <a:rPr lang="en-US" dirty="0" smtClean="0"/>
              <a:t>Comprehend figurative language</a:t>
            </a:r>
          </a:p>
          <a:p>
            <a:r>
              <a:rPr lang="en-US" dirty="0" smtClean="0"/>
              <a:t>Initiate peer interaction</a:t>
            </a:r>
          </a:p>
          <a:p>
            <a:r>
              <a:rPr lang="en-US" dirty="0" smtClean="0"/>
              <a:t>Improve skills</a:t>
            </a:r>
            <a:r>
              <a:rPr lang="en-US" dirty="0"/>
              <a:t> </a:t>
            </a:r>
            <a:r>
              <a:rPr lang="en-US" dirty="0" smtClean="0"/>
              <a:t>with budgeting, time management , algebraic equations, etc.</a:t>
            </a:r>
          </a:p>
          <a:p>
            <a:r>
              <a:rPr lang="en-US" dirty="0" smtClean="0"/>
              <a:t>Follow three-step directions</a:t>
            </a:r>
          </a:p>
          <a:p>
            <a:r>
              <a:rPr lang="en-US" dirty="0" smtClean="0"/>
              <a:t>Self advocacy skills</a:t>
            </a:r>
          </a:p>
          <a:p>
            <a:endParaRPr lang="en-US" dirty="0" smtClean="0"/>
          </a:p>
          <a:p>
            <a:endParaRPr lang="en-US" dirty="0" smtClean="0"/>
          </a:p>
        </p:txBody>
      </p:sp>
      <p:sp>
        <p:nvSpPr>
          <p:cNvPr id="89092" name="Text Placeholder 7"/>
          <p:cNvSpPr>
            <a:spLocks noGrp="1"/>
          </p:cNvSpPr>
          <p:nvPr>
            <p:ph type="body" sz="quarter" idx="3"/>
          </p:nvPr>
        </p:nvSpPr>
        <p:spPr>
          <a:xfrm>
            <a:off x="4572011" y="228600"/>
            <a:ext cx="4346575" cy="685800"/>
          </a:xfrm>
          <a:solidFill>
            <a:srgbClr val="CCFFFF"/>
          </a:solidFill>
        </p:spPr>
        <p:txBody>
          <a:bodyPr/>
          <a:lstStyle/>
          <a:p>
            <a:pPr algn="ctr"/>
            <a:r>
              <a:rPr lang="en-US" sz="3200" b="0" dirty="0" smtClean="0"/>
              <a:t>Example</a:t>
            </a:r>
            <a:r>
              <a:rPr lang="en-US" sz="3200" dirty="0" smtClean="0"/>
              <a:t> </a:t>
            </a:r>
            <a:r>
              <a:rPr lang="en-US" sz="3200" i="1" dirty="0" smtClean="0"/>
              <a:t>Activities</a:t>
            </a:r>
            <a:r>
              <a:rPr lang="en-US" sz="3200" dirty="0" smtClean="0"/>
              <a:t>…</a:t>
            </a:r>
            <a:endParaRPr lang="en-US" sz="2000" dirty="0" smtClean="0"/>
          </a:p>
        </p:txBody>
      </p:sp>
      <p:sp>
        <p:nvSpPr>
          <p:cNvPr id="89093" name="Content Placeholder 8"/>
          <p:cNvSpPr>
            <a:spLocks noGrp="1"/>
          </p:cNvSpPr>
          <p:nvPr>
            <p:ph sz="quarter" idx="4"/>
          </p:nvPr>
        </p:nvSpPr>
        <p:spPr>
          <a:xfrm>
            <a:off x="4648200" y="1066800"/>
            <a:ext cx="4267200" cy="5334000"/>
          </a:xfrm>
        </p:spPr>
        <p:txBody>
          <a:bodyPr/>
          <a:lstStyle/>
          <a:p>
            <a:pPr>
              <a:buFontTx/>
              <a:buNone/>
            </a:pPr>
            <a:r>
              <a:rPr lang="en-US" b="1" i="1" dirty="0" smtClean="0"/>
              <a:t>…DO NOT NEED A MEASURABLE ANNUAL GOAL</a:t>
            </a:r>
          </a:p>
          <a:p>
            <a:r>
              <a:rPr lang="en-US" dirty="0" smtClean="0"/>
              <a:t>Attend college fair</a:t>
            </a:r>
          </a:p>
          <a:p>
            <a:r>
              <a:rPr lang="en-US" dirty="0" smtClean="0"/>
              <a:t>Complete a virtual tour</a:t>
            </a:r>
          </a:p>
          <a:p>
            <a:r>
              <a:rPr lang="en-US" dirty="0" smtClean="0"/>
              <a:t>Explore employment options</a:t>
            </a:r>
          </a:p>
          <a:p>
            <a:r>
              <a:rPr lang="en-US" dirty="0" smtClean="0"/>
              <a:t>Compile list of pros &amp; cons of working right after HS</a:t>
            </a:r>
          </a:p>
          <a:p>
            <a:r>
              <a:rPr lang="en-US" dirty="0" smtClean="0"/>
              <a:t>Meet with guidance counselor to determine schedule</a:t>
            </a:r>
          </a:p>
          <a:p>
            <a:r>
              <a:rPr lang="en-US" dirty="0" smtClean="0"/>
              <a:t>Group meeting with OVR counselor</a:t>
            </a:r>
          </a:p>
          <a:p>
            <a:endParaRPr lang="en-US" dirty="0" smtClean="0"/>
          </a:p>
          <a:p>
            <a:r>
              <a:rPr lang="en-US" dirty="0" smtClean="0"/>
              <a:t>Job shadow</a:t>
            </a:r>
          </a:p>
          <a:p>
            <a:endParaRPr lang="en-US" dirty="0" smtClean="0"/>
          </a:p>
        </p:txBody>
      </p:sp>
      <p:sp>
        <p:nvSpPr>
          <p:cNvPr id="89094" name="Slide Number Placeholder 3"/>
          <p:cNvSpPr>
            <a:spLocks noGrp="1"/>
          </p:cNvSpPr>
          <p:nvPr>
            <p:ph type="sldNum" sz="quarter" idx="12"/>
          </p:nvPr>
        </p:nvSpPr>
        <p:spPr>
          <a:xfrm>
            <a:off x="84582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898C245-F228-42C2-8956-C79BF48009F8}" type="slidenum">
              <a:rPr lang="en-US" smtClean="0"/>
              <a:pPr eaLnBrk="1" hangingPunct="1"/>
              <a:t>34</a:t>
            </a:fld>
            <a:endParaRPr lang="en-US" smtClean="0"/>
          </a:p>
        </p:txBody>
      </p:sp>
      <p:sp>
        <p:nvSpPr>
          <p:cNvPr id="7" name="Content Placeholder 8"/>
          <p:cNvSpPr txBox="1">
            <a:spLocks/>
          </p:cNvSpPr>
          <p:nvPr/>
        </p:nvSpPr>
        <p:spPr bwMode="auto">
          <a:xfrm>
            <a:off x="4572000" y="1066800"/>
            <a:ext cx="4572000" cy="5791200"/>
          </a:xfrm>
          <a:prstGeom prst="rect">
            <a:avLst/>
          </a:prstGeom>
          <a:solidFill>
            <a:srgbClr val="CCFFFF"/>
          </a:solidFill>
          <a:ln>
            <a:noFill/>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defRPr>
            </a:lvl2pPr>
            <a:lvl3pPr marL="1143000" indent="-228600" algn="l" rtl="0" eaLnBrk="0" fontAlgn="base" hangingPunct="0">
              <a:spcBef>
                <a:spcPct val="20000"/>
              </a:spcBef>
              <a:spcAft>
                <a:spcPct val="0"/>
              </a:spcAft>
              <a:buChar char="•"/>
              <a:defRPr sz="1800">
                <a:solidFill>
                  <a:schemeClr val="accent2"/>
                </a:solidFill>
                <a:latin typeface="+mn-lt"/>
              </a:defRPr>
            </a:lvl3pPr>
            <a:lvl4pPr marL="1600200" indent="-228600" algn="l" rtl="0" eaLnBrk="0" fontAlgn="base" hangingPunct="0">
              <a:spcBef>
                <a:spcPct val="20000"/>
              </a:spcBef>
              <a:spcAft>
                <a:spcPct val="0"/>
              </a:spcAft>
              <a:buChar char="–"/>
              <a:defRPr sz="1600">
                <a:solidFill>
                  <a:schemeClr val="accent2"/>
                </a:solidFill>
                <a:latin typeface="+mn-lt"/>
              </a:defRPr>
            </a:lvl4pPr>
            <a:lvl5pPr marL="2057400" indent="-228600" algn="l" rtl="0" eaLnBrk="0" fontAlgn="base" hangingPunct="0">
              <a:spcBef>
                <a:spcPct val="20000"/>
              </a:spcBef>
              <a:spcAft>
                <a:spcPct val="0"/>
              </a:spcAft>
              <a:buChar char="»"/>
              <a:defRPr sz="1600">
                <a:solidFill>
                  <a:schemeClr val="accent2"/>
                </a:solidFill>
                <a:latin typeface="+mn-lt"/>
              </a:defRPr>
            </a:lvl5pPr>
            <a:lvl6pPr marL="2514600" indent="-228600" algn="l" rtl="0" fontAlgn="base">
              <a:spcBef>
                <a:spcPct val="20000"/>
              </a:spcBef>
              <a:spcAft>
                <a:spcPct val="0"/>
              </a:spcAft>
              <a:buChar char="»"/>
              <a:defRPr sz="1600">
                <a:solidFill>
                  <a:schemeClr val="accent2"/>
                </a:solidFill>
                <a:latin typeface="+mn-lt"/>
              </a:defRPr>
            </a:lvl6pPr>
            <a:lvl7pPr marL="2971800" indent="-228600" algn="l" rtl="0" fontAlgn="base">
              <a:spcBef>
                <a:spcPct val="20000"/>
              </a:spcBef>
              <a:spcAft>
                <a:spcPct val="0"/>
              </a:spcAft>
              <a:buChar char="»"/>
              <a:defRPr sz="1600">
                <a:solidFill>
                  <a:schemeClr val="accent2"/>
                </a:solidFill>
                <a:latin typeface="+mn-lt"/>
              </a:defRPr>
            </a:lvl7pPr>
            <a:lvl8pPr marL="3429000" indent="-228600" algn="l" rtl="0" fontAlgn="base">
              <a:spcBef>
                <a:spcPct val="20000"/>
              </a:spcBef>
              <a:spcAft>
                <a:spcPct val="0"/>
              </a:spcAft>
              <a:buChar char="»"/>
              <a:defRPr sz="1600">
                <a:solidFill>
                  <a:schemeClr val="accent2"/>
                </a:solidFill>
                <a:latin typeface="+mn-lt"/>
              </a:defRPr>
            </a:lvl8pPr>
            <a:lvl9pPr marL="3886200" indent="-228600" algn="l" rtl="0" fontAlgn="base">
              <a:spcBef>
                <a:spcPct val="20000"/>
              </a:spcBef>
              <a:spcAft>
                <a:spcPct val="0"/>
              </a:spcAft>
              <a:buChar char="»"/>
              <a:defRPr sz="1600">
                <a:solidFill>
                  <a:schemeClr val="accent2"/>
                </a:solidFill>
                <a:latin typeface="+mn-lt"/>
              </a:defRPr>
            </a:lvl9pPr>
          </a:lstStyle>
          <a:p>
            <a:pPr>
              <a:buFontTx/>
              <a:buNone/>
            </a:pPr>
            <a:r>
              <a:rPr lang="en-US" b="1" dirty="0" smtClean="0"/>
              <a:t>P</a:t>
            </a:r>
            <a:r>
              <a:rPr lang="en-US" sz="2000" b="1" dirty="0" smtClean="0"/>
              <a:t>rovided to help student achieve post-secondary goals,</a:t>
            </a:r>
            <a:r>
              <a:rPr lang="en-US" sz="2000" b="1" i="1" dirty="0" smtClean="0"/>
              <a:t>  </a:t>
            </a:r>
            <a:r>
              <a:rPr lang="en-US" sz="2000" b="1" dirty="0" smtClean="0"/>
              <a:t>BUT DON’T NEED MEASURABLE ANNUAL GOALS</a:t>
            </a:r>
            <a:endParaRPr lang="en-US" dirty="0" smtClean="0"/>
          </a:p>
          <a:p>
            <a:r>
              <a:rPr lang="en-US" dirty="0" smtClean="0"/>
              <a:t>Visit a college or job fair</a:t>
            </a:r>
          </a:p>
          <a:p>
            <a:r>
              <a:rPr lang="en-US" dirty="0" smtClean="0"/>
              <a:t>Complete a virtual tour</a:t>
            </a:r>
          </a:p>
          <a:p>
            <a:r>
              <a:rPr lang="en-US" dirty="0" smtClean="0"/>
              <a:t>Complete career portfolio</a:t>
            </a:r>
          </a:p>
          <a:p>
            <a:r>
              <a:rPr lang="en-US" dirty="0" smtClean="0"/>
              <a:t>Job shadow 4 hours per 9 wks.</a:t>
            </a:r>
          </a:p>
          <a:p>
            <a:r>
              <a:rPr lang="en-US" dirty="0" smtClean="0"/>
              <a:t>Meet with guidance counselor to review graduation plan</a:t>
            </a:r>
          </a:p>
          <a:p>
            <a:r>
              <a:rPr lang="en-US" dirty="0" smtClean="0"/>
              <a:t>Senior project</a:t>
            </a:r>
          </a:p>
          <a:p>
            <a:r>
              <a:rPr lang="en-US" dirty="0" smtClean="0"/>
              <a:t>Group or individual meeting with OVR counselor</a:t>
            </a:r>
          </a:p>
          <a:p>
            <a:r>
              <a:rPr lang="en-US" dirty="0" smtClean="0"/>
              <a:t>Support for voter registration</a:t>
            </a:r>
          </a:p>
          <a:p>
            <a:endParaRPr lang="en-US" dirty="0" smtClean="0"/>
          </a:p>
        </p:txBody>
      </p:sp>
    </p:spTree>
    <p:extLst>
      <p:ext uri="{BB962C8B-B14F-4D97-AF65-F5344CB8AC3E}">
        <p14:creationId xmlns:p14="http://schemas.microsoft.com/office/powerpoint/2010/main" val="38422281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305800" cy="1066800"/>
          </a:xfrm>
          <a:solidFill>
            <a:srgbClr val="CCFFCC"/>
          </a:solidFill>
        </p:spPr>
        <p:txBody>
          <a:bodyPr/>
          <a:lstStyle/>
          <a:p>
            <a:pPr algn="ctr"/>
            <a:r>
              <a:rPr lang="en-US" sz="3200" b="1" dirty="0" smtClean="0">
                <a:solidFill>
                  <a:srgbClr val="C00000"/>
                </a:solidFill>
              </a:rPr>
              <a:t>Post-Secondary Education/ Training</a:t>
            </a:r>
            <a:r>
              <a:rPr lang="en-US" sz="3200" dirty="0" smtClean="0">
                <a:solidFill>
                  <a:srgbClr val="C00000"/>
                </a:solidFill>
              </a:rPr>
              <a:t>:  </a:t>
            </a:r>
            <a:r>
              <a:rPr lang="en-US" sz="3200" dirty="0" smtClean="0">
                <a:solidFill>
                  <a:srgbClr val="333399"/>
                </a:solidFill>
              </a:rPr>
              <a:t>Examples of Activities</a:t>
            </a:r>
            <a:endParaRPr lang="en-US" sz="3200" dirty="0">
              <a:solidFill>
                <a:srgbClr val="333399"/>
              </a:solidFill>
            </a:endParaRPr>
          </a:p>
        </p:txBody>
      </p:sp>
      <p:sp>
        <p:nvSpPr>
          <p:cNvPr id="8" name="Content Placeholder 7"/>
          <p:cNvSpPr>
            <a:spLocks noGrp="1"/>
          </p:cNvSpPr>
          <p:nvPr>
            <p:ph sz="half" idx="1"/>
          </p:nvPr>
        </p:nvSpPr>
        <p:spPr>
          <a:xfrm>
            <a:off x="381000" y="1371600"/>
            <a:ext cx="4114800" cy="4985266"/>
          </a:xfrm>
        </p:spPr>
        <p:txBody>
          <a:bodyPr/>
          <a:lstStyle/>
          <a:p>
            <a:r>
              <a:rPr lang="en-US" dirty="0" smtClean="0"/>
              <a:t>Explore post-secondary programs </a:t>
            </a:r>
          </a:p>
          <a:p>
            <a:r>
              <a:rPr lang="en-US" dirty="0" smtClean="0"/>
              <a:t>College fairs</a:t>
            </a:r>
          </a:p>
          <a:p>
            <a:r>
              <a:rPr lang="en-US" dirty="0" smtClean="0"/>
              <a:t>“Virtual tours”</a:t>
            </a:r>
          </a:p>
          <a:p>
            <a:r>
              <a:rPr lang="en-US" dirty="0" smtClean="0"/>
              <a:t>Guest speakers</a:t>
            </a:r>
          </a:p>
          <a:p>
            <a:r>
              <a:rPr lang="en-US" dirty="0" smtClean="0"/>
              <a:t>College visits</a:t>
            </a:r>
          </a:p>
          <a:p>
            <a:r>
              <a:rPr lang="en-US" dirty="0" smtClean="0"/>
              <a:t>Learn about accommodations</a:t>
            </a:r>
          </a:p>
          <a:p>
            <a:r>
              <a:rPr lang="en-US" dirty="0" smtClean="0"/>
              <a:t>Contact  Disability Services Office</a:t>
            </a:r>
          </a:p>
          <a:p>
            <a:pPr>
              <a:buNone/>
            </a:pPr>
            <a:r>
              <a:rPr lang="en-US" dirty="0" smtClean="0"/>
              <a:t> </a:t>
            </a:r>
          </a:p>
          <a:p>
            <a:endParaRPr lang="en-US" dirty="0" smtClean="0"/>
          </a:p>
          <a:p>
            <a:endParaRPr lang="en-US" sz="2600" dirty="0"/>
          </a:p>
        </p:txBody>
      </p:sp>
      <p:sp>
        <p:nvSpPr>
          <p:cNvPr id="5" name="Content Placeholder 4"/>
          <p:cNvSpPr>
            <a:spLocks noGrp="1"/>
          </p:cNvSpPr>
          <p:nvPr>
            <p:ph sz="half" idx="2"/>
          </p:nvPr>
        </p:nvSpPr>
        <p:spPr>
          <a:xfrm>
            <a:off x="4572000" y="1600209"/>
            <a:ext cx="4114800" cy="4525963"/>
          </a:xfrm>
        </p:spPr>
        <p:txBody>
          <a:bodyPr/>
          <a:lstStyle/>
          <a:p>
            <a:r>
              <a:rPr lang="en-US" dirty="0" smtClean="0"/>
              <a:t>Information on registration for PSAT, SAT</a:t>
            </a:r>
          </a:p>
          <a:p>
            <a:r>
              <a:rPr lang="en-US" dirty="0" smtClean="0"/>
              <a:t>Time management</a:t>
            </a:r>
          </a:p>
          <a:p>
            <a:r>
              <a:rPr lang="en-US" dirty="0" smtClean="0"/>
              <a:t>Practice  disability disclosure</a:t>
            </a:r>
          </a:p>
          <a:p>
            <a:r>
              <a:rPr lang="en-US" dirty="0" smtClean="0"/>
              <a:t>PYLN Toolkit materials</a:t>
            </a:r>
          </a:p>
          <a:p>
            <a:r>
              <a:rPr lang="en-US" dirty="0" smtClean="0"/>
              <a:t>Develop list of questions for schools</a:t>
            </a:r>
          </a:p>
          <a:p>
            <a:pPr>
              <a:buNone/>
            </a:pPr>
            <a:endParaRPr lang="en-US" dirty="0"/>
          </a:p>
        </p:txBody>
      </p:sp>
      <p:sp>
        <p:nvSpPr>
          <p:cNvPr id="6" name="Rectangle 5"/>
          <p:cNvSpPr/>
          <p:nvPr/>
        </p:nvSpPr>
        <p:spPr>
          <a:xfrm>
            <a:off x="8305801" y="6172200"/>
            <a:ext cx="441146" cy="369332"/>
          </a:xfrm>
          <a:prstGeom prst="rect">
            <a:avLst/>
          </a:prstGeom>
        </p:spPr>
        <p:txBody>
          <a:bodyPr wrap="none">
            <a:spAutoFit/>
          </a:bodyPr>
          <a:lstStyle/>
          <a:p>
            <a:fld id="{4B532B14-8BA8-4DA6-A587-D067BE406493}" type="slidenum">
              <a:rPr lang="en-US" smtClean="0">
                <a:cs typeface="Arial" charset="0"/>
              </a:rPr>
              <a:pPr/>
              <a:t>35</a:t>
            </a:fld>
            <a:endParaRPr lang="en-US" dirty="0"/>
          </a:p>
        </p:txBody>
      </p:sp>
    </p:spTree>
    <p:extLst>
      <p:ext uri="{BB962C8B-B14F-4D97-AF65-F5344CB8AC3E}">
        <p14:creationId xmlns:p14="http://schemas.microsoft.com/office/powerpoint/2010/main" val="2215059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a:solidFill>
            <a:srgbClr val="CCFFCC"/>
          </a:solidFill>
        </p:spPr>
        <p:txBody>
          <a:bodyPr/>
          <a:lstStyle/>
          <a:p>
            <a:r>
              <a:rPr lang="en-US" sz="3200" b="1" dirty="0" smtClean="0">
                <a:solidFill>
                  <a:srgbClr val="C00000"/>
                </a:solidFill>
              </a:rPr>
              <a:t>Employment</a:t>
            </a:r>
            <a:r>
              <a:rPr lang="en-US" sz="3200" dirty="0" smtClean="0">
                <a:solidFill>
                  <a:srgbClr val="C00000"/>
                </a:solidFill>
              </a:rPr>
              <a:t>:  </a:t>
            </a:r>
            <a:r>
              <a:rPr lang="en-US" sz="3200" dirty="0" smtClean="0">
                <a:solidFill>
                  <a:srgbClr val="333399"/>
                </a:solidFill>
              </a:rPr>
              <a:t>Examples of Activities</a:t>
            </a:r>
            <a:endParaRPr lang="en-US" sz="3200" dirty="0">
              <a:solidFill>
                <a:srgbClr val="333399"/>
              </a:solidFill>
            </a:endParaRPr>
          </a:p>
        </p:txBody>
      </p:sp>
      <p:sp>
        <p:nvSpPr>
          <p:cNvPr id="8" name="Content Placeholder 7"/>
          <p:cNvSpPr>
            <a:spLocks noGrp="1"/>
          </p:cNvSpPr>
          <p:nvPr>
            <p:ph sz="half" idx="1"/>
          </p:nvPr>
        </p:nvSpPr>
        <p:spPr>
          <a:xfrm>
            <a:off x="304800" y="990601"/>
            <a:ext cx="4191000" cy="5627132"/>
          </a:xfrm>
        </p:spPr>
        <p:txBody>
          <a:bodyPr/>
          <a:lstStyle/>
          <a:p>
            <a:r>
              <a:rPr lang="en-US" dirty="0" smtClean="0"/>
              <a:t>Career exploration</a:t>
            </a:r>
          </a:p>
          <a:p>
            <a:r>
              <a:rPr lang="en-US" dirty="0" smtClean="0"/>
              <a:t>Visit / tour CTC</a:t>
            </a:r>
          </a:p>
          <a:p>
            <a:r>
              <a:rPr lang="en-US" dirty="0" smtClean="0"/>
              <a:t>Career portfolio</a:t>
            </a:r>
          </a:p>
          <a:p>
            <a:r>
              <a:rPr lang="en-US" dirty="0" smtClean="0"/>
              <a:t>Job fairs</a:t>
            </a:r>
          </a:p>
          <a:p>
            <a:r>
              <a:rPr lang="en-US" dirty="0" smtClean="0"/>
              <a:t>Guest speakers</a:t>
            </a:r>
          </a:p>
          <a:p>
            <a:r>
              <a:rPr lang="en-US" dirty="0" smtClean="0"/>
              <a:t>Community visits/ field trips</a:t>
            </a:r>
          </a:p>
          <a:p>
            <a:r>
              <a:rPr lang="en-US" dirty="0" smtClean="0"/>
              <a:t>Research paper on a career of interest</a:t>
            </a:r>
          </a:p>
          <a:p>
            <a:r>
              <a:rPr lang="en-US" dirty="0" smtClean="0"/>
              <a:t>Review employment ads</a:t>
            </a:r>
          </a:p>
          <a:p>
            <a:r>
              <a:rPr lang="en-US" dirty="0" smtClean="0"/>
              <a:t>Community service</a:t>
            </a:r>
          </a:p>
          <a:p>
            <a:endParaRPr lang="en-US" dirty="0" smtClean="0"/>
          </a:p>
          <a:p>
            <a:endParaRPr lang="en-US" dirty="0" smtClean="0"/>
          </a:p>
          <a:p>
            <a:endParaRPr lang="en-US" sz="2600" dirty="0"/>
          </a:p>
        </p:txBody>
      </p:sp>
      <p:sp>
        <p:nvSpPr>
          <p:cNvPr id="4" name="Content Placeholder 3"/>
          <p:cNvSpPr>
            <a:spLocks noGrp="1"/>
          </p:cNvSpPr>
          <p:nvPr>
            <p:ph sz="half" idx="2"/>
          </p:nvPr>
        </p:nvSpPr>
        <p:spPr>
          <a:xfrm>
            <a:off x="4724400" y="990600"/>
            <a:ext cx="4038600" cy="5486400"/>
          </a:xfrm>
        </p:spPr>
        <p:txBody>
          <a:bodyPr/>
          <a:lstStyle/>
          <a:p>
            <a:r>
              <a:rPr lang="en-US" dirty="0" smtClean="0"/>
              <a:t>Job shadowing</a:t>
            </a:r>
          </a:p>
          <a:p>
            <a:r>
              <a:rPr lang="en-US" dirty="0" smtClean="0"/>
              <a:t>Resume writing</a:t>
            </a:r>
          </a:p>
          <a:p>
            <a:r>
              <a:rPr lang="en-US" dirty="0" smtClean="0"/>
              <a:t>Graduation project</a:t>
            </a:r>
          </a:p>
          <a:p>
            <a:r>
              <a:rPr lang="en-US" dirty="0" smtClean="0"/>
              <a:t>Group meeting with OVR</a:t>
            </a:r>
          </a:p>
          <a:p>
            <a:r>
              <a:rPr lang="en-US" dirty="0" smtClean="0"/>
              <a:t>Explore </a:t>
            </a:r>
            <a:r>
              <a:rPr lang="en-US" dirty="0" err="1" smtClean="0"/>
              <a:t>PaCareer</a:t>
            </a:r>
            <a:r>
              <a:rPr lang="en-US" dirty="0" smtClean="0"/>
              <a:t> Zone</a:t>
            </a:r>
          </a:p>
          <a:p>
            <a:r>
              <a:rPr lang="en-US" dirty="0" smtClean="0"/>
              <a:t>Military visits / Jr. ROTC</a:t>
            </a:r>
          </a:p>
          <a:p>
            <a:r>
              <a:rPr lang="en-US" dirty="0" smtClean="0"/>
              <a:t>Work experience</a:t>
            </a:r>
          </a:p>
          <a:p>
            <a:r>
              <a:rPr lang="en-US" dirty="0" smtClean="0"/>
              <a:t>Explore Job Accommodations Network</a:t>
            </a:r>
            <a:endParaRPr lang="en-US" dirty="0"/>
          </a:p>
        </p:txBody>
      </p:sp>
      <p:sp>
        <p:nvSpPr>
          <p:cNvPr id="5" name="Rectangle 4"/>
          <p:cNvSpPr/>
          <p:nvPr/>
        </p:nvSpPr>
        <p:spPr>
          <a:xfrm>
            <a:off x="8382001" y="6248400"/>
            <a:ext cx="441146" cy="369332"/>
          </a:xfrm>
          <a:prstGeom prst="rect">
            <a:avLst/>
          </a:prstGeom>
        </p:spPr>
        <p:txBody>
          <a:bodyPr wrap="none">
            <a:spAutoFit/>
          </a:bodyPr>
          <a:lstStyle/>
          <a:p>
            <a:fld id="{4B532B14-8BA8-4DA6-A587-D067BE406493}" type="slidenum">
              <a:rPr lang="en-US" smtClean="0">
                <a:cs typeface="Arial" charset="0"/>
              </a:rPr>
              <a:pPr/>
              <a:t>36</a:t>
            </a:fld>
            <a:endParaRPr lang="en-US" dirty="0"/>
          </a:p>
        </p:txBody>
      </p:sp>
    </p:spTree>
    <p:extLst>
      <p:ext uri="{BB962C8B-B14F-4D97-AF65-F5344CB8AC3E}">
        <p14:creationId xmlns:p14="http://schemas.microsoft.com/office/powerpoint/2010/main" val="2486660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a:solidFill>
            <a:srgbClr val="CCFFCC"/>
          </a:solidFill>
        </p:spPr>
        <p:txBody>
          <a:bodyPr/>
          <a:lstStyle/>
          <a:p>
            <a:r>
              <a:rPr lang="en-US" sz="3200" b="1" dirty="0" smtClean="0">
                <a:solidFill>
                  <a:srgbClr val="C00000"/>
                </a:solidFill>
              </a:rPr>
              <a:t>Independent Living:</a:t>
            </a:r>
            <a:r>
              <a:rPr lang="en-US" sz="3200" dirty="0" smtClean="0"/>
              <a:t> Examples of Activities </a:t>
            </a:r>
            <a:endParaRPr lang="en-US" sz="3200" dirty="0"/>
          </a:p>
        </p:txBody>
      </p:sp>
      <p:sp>
        <p:nvSpPr>
          <p:cNvPr id="8" name="Content Placeholder 7"/>
          <p:cNvSpPr>
            <a:spLocks noGrp="1"/>
          </p:cNvSpPr>
          <p:nvPr>
            <p:ph sz="half" idx="1"/>
          </p:nvPr>
        </p:nvSpPr>
        <p:spPr>
          <a:xfrm>
            <a:off x="381000" y="1295400"/>
            <a:ext cx="4191000" cy="5137666"/>
          </a:xfrm>
        </p:spPr>
        <p:txBody>
          <a:bodyPr/>
          <a:lstStyle/>
          <a:p>
            <a:r>
              <a:rPr lang="en-US" dirty="0" smtClean="0"/>
              <a:t>Clubs (socialization and participation)</a:t>
            </a:r>
          </a:p>
          <a:p>
            <a:r>
              <a:rPr lang="en-US" dirty="0" smtClean="0"/>
              <a:t>Shopping </a:t>
            </a:r>
            <a:endParaRPr lang="en-US" sz="2800" dirty="0" smtClean="0"/>
          </a:p>
          <a:p>
            <a:r>
              <a:rPr lang="en-US" sz="2800" dirty="0" smtClean="0"/>
              <a:t>Family and Consumer Science activities</a:t>
            </a:r>
          </a:p>
          <a:p>
            <a:r>
              <a:rPr lang="en-US" sz="2800" dirty="0" smtClean="0"/>
              <a:t>Budgeting skills</a:t>
            </a:r>
          </a:p>
          <a:p>
            <a:r>
              <a:rPr lang="en-US" dirty="0" smtClean="0"/>
              <a:t>Food preparation</a:t>
            </a:r>
            <a:endParaRPr lang="en-US" sz="2800" dirty="0" smtClean="0"/>
          </a:p>
          <a:p>
            <a:r>
              <a:rPr lang="en-US" sz="2800" dirty="0" smtClean="0"/>
              <a:t>Checking listings for apartments</a:t>
            </a:r>
          </a:p>
          <a:p>
            <a:r>
              <a:rPr lang="en-US" sz="2800" dirty="0" smtClean="0"/>
              <a:t>Visiting community recreational facilities</a:t>
            </a:r>
          </a:p>
          <a:p>
            <a:endParaRPr lang="en-US" sz="2800" dirty="0" smtClean="0"/>
          </a:p>
          <a:p>
            <a:endParaRPr lang="en-US" sz="2800" dirty="0" smtClean="0"/>
          </a:p>
          <a:p>
            <a:endParaRPr lang="en-US" sz="2800" dirty="0" smtClean="0"/>
          </a:p>
          <a:p>
            <a:endParaRPr lang="en-US" sz="2800" dirty="0"/>
          </a:p>
        </p:txBody>
      </p:sp>
      <p:sp>
        <p:nvSpPr>
          <p:cNvPr id="4" name="Content Placeholder 3"/>
          <p:cNvSpPr>
            <a:spLocks noGrp="1"/>
          </p:cNvSpPr>
          <p:nvPr>
            <p:ph sz="half" idx="2"/>
          </p:nvPr>
        </p:nvSpPr>
        <p:spPr>
          <a:xfrm>
            <a:off x="4724400" y="1371601"/>
            <a:ext cx="3962400" cy="5246132"/>
          </a:xfrm>
        </p:spPr>
        <p:txBody>
          <a:bodyPr/>
          <a:lstStyle/>
          <a:p>
            <a:r>
              <a:rPr lang="en-US" dirty="0" smtClean="0"/>
              <a:t>Open case with agency</a:t>
            </a:r>
          </a:p>
          <a:p>
            <a:r>
              <a:rPr lang="en-US" dirty="0" smtClean="0"/>
              <a:t>Obtain bus pass</a:t>
            </a:r>
          </a:p>
          <a:p>
            <a:r>
              <a:rPr lang="en-US" dirty="0" smtClean="0"/>
              <a:t>Learning about transportation options</a:t>
            </a:r>
          </a:p>
          <a:p>
            <a:r>
              <a:rPr lang="en-US" dirty="0" smtClean="0"/>
              <a:t>Help with voter registration</a:t>
            </a:r>
          </a:p>
          <a:p>
            <a:r>
              <a:rPr lang="en-US" dirty="0" smtClean="0"/>
              <a:t>Driver’s Education (if provided at school)</a:t>
            </a:r>
          </a:p>
          <a:p>
            <a:r>
              <a:rPr lang="en-US" dirty="0" smtClean="0"/>
              <a:t>Apartment program</a:t>
            </a:r>
          </a:p>
          <a:p>
            <a:r>
              <a:rPr lang="en-US" dirty="0" smtClean="0"/>
              <a:t>Travel training</a:t>
            </a:r>
            <a:endParaRPr lang="en-US" dirty="0"/>
          </a:p>
        </p:txBody>
      </p:sp>
      <p:sp>
        <p:nvSpPr>
          <p:cNvPr id="5" name="Rectangle 4"/>
          <p:cNvSpPr/>
          <p:nvPr/>
        </p:nvSpPr>
        <p:spPr>
          <a:xfrm>
            <a:off x="8382001" y="6248400"/>
            <a:ext cx="441146" cy="369332"/>
          </a:xfrm>
          <a:prstGeom prst="rect">
            <a:avLst/>
          </a:prstGeom>
        </p:spPr>
        <p:txBody>
          <a:bodyPr wrap="none">
            <a:spAutoFit/>
          </a:bodyPr>
          <a:lstStyle/>
          <a:p>
            <a:fld id="{4B532B14-8BA8-4DA6-A587-D067BE406493}" type="slidenum">
              <a:rPr lang="en-US" smtClean="0">
                <a:cs typeface="Arial" charset="0"/>
              </a:rPr>
              <a:pPr/>
              <a:t>37</a:t>
            </a:fld>
            <a:endParaRPr lang="en-US" dirty="0"/>
          </a:p>
        </p:txBody>
      </p:sp>
    </p:spTree>
    <p:extLst>
      <p:ext uri="{BB962C8B-B14F-4D97-AF65-F5344CB8AC3E}">
        <p14:creationId xmlns:p14="http://schemas.microsoft.com/office/powerpoint/2010/main" val="316385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p:txBody>
          <a:bodyPr/>
          <a:lstStyle/>
          <a:p>
            <a:r>
              <a:rPr lang="en-US" smtClean="0"/>
              <a:t>So What Do I Put in the Grid?</a:t>
            </a:r>
          </a:p>
        </p:txBody>
      </p:sp>
      <p:sp>
        <p:nvSpPr>
          <p:cNvPr id="9219" name="Content Placeholder 8"/>
          <p:cNvSpPr>
            <a:spLocks noGrp="1"/>
          </p:cNvSpPr>
          <p:nvPr>
            <p:ph idx="1"/>
          </p:nvPr>
        </p:nvSpPr>
        <p:spPr>
          <a:xfrm>
            <a:off x="304800" y="1219200"/>
            <a:ext cx="8382000" cy="5115246"/>
          </a:xfrm>
        </p:spPr>
        <p:txBody>
          <a:bodyPr wrap="square">
            <a:spAutoFit/>
          </a:bodyPr>
          <a:lstStyle/>
          <a:p>
            <a:pPr marL="514350" indent="-514350">
              <a:buFont typeface="Gill Sans MT" pitchFamily="34" charset="0"/>
              <a:buAutoNum type="arabicPeriod"/>
            </a:pPr>
            <a:r>
              <a:rPr lang="en-US" dirty="0" smtClean="0">
                <a:solidFill>
                  <a:srgbClr val="C00000"/>
                </a:solidFill>
              </a:rPr>
              <a:t>Which </a:t>
            </a:r>
            <a:r>
              <a:rPr lang="en-US" b="1" i="1" dirty="0" smtClean="0">
                <a:solidFill>
                  <a:srgbClr val="C00000"/>
                </a:solidFill>
              </a:rPr>
              <a:t>skills</a:t>
            </a:r>
            <a:r>
              <a:rPr lang="en-US" dirty="0" smtClean="0">
                <a:solidFill>
                  <a:srgbClr val="C00000"/>
                </a:solidFill>
              </a:rPr>
              <a:t> will be prioritized as Measurable Annual Goals? </a:t>
            </a:r>
            <a:r>
              <a:rPr lang="en-US" dirty="0" smtClean="0"/>
              <a:t> Reference </a:t>
            </a:r>
            <a:r>
              <a:rPr lang="en-US" b="1" i="1" dirty="0" smtClean="0"/>
              <a:t>each</a:t>
            </a:r>
            <a:r>
              <a:rPr lang="en-US" dirty="0" smtClean="0"/>
              <a:t> MAG  as a </a:t>
            </a:r>
            <a:r>
              <a:rPr lang="en-US" b="1" i="1" dirty="0" smtClean="0"/>
              <a:t>service</a:t>
            </a:r>
            <a:r>
              <a:rPr lang="en-US" dirty="0" smtClean="0"/>
              <a:t> within the grid under one of the post-secondary goals. Each post-secondary goal area selected must have at least one MAG.</a:t>
            </a:r>
          </a:p>
          <a:p>
            <a:pPr marL="514350" indent="-514350">
              <a:buFont typeface="Gill Sans MT" pitchFamily="34" charset="0"/>
              <a:buAutoNum type="arabicPeriod"/>
            </a:pPr>
            <a:r>
              <a:rPr lang="en-US" dirty="0" smtClean="0">
                <a:solidFill>
                  <a:srgbClr val="C00000"/>
                </a:solidFill>
              </a:rPr>
              <a:t>What other </a:t>
            </a:r>
            <a:r>
              <a:rPr lang="en-US" b="1" i="1" dirty="0" smtClean="0">
                <a:solidFill>
                  <a:srgbClr val="C00000"/>
                </a:solidFill>
              </a:rPr>
              <a:t>activities</a:t>
            </a:r>
            <a:r>
              <a:rPr lang="en-US" dirty="0" smtClean="0">
                <a:solidFill>
                  <a:srgbClr val="C00000"/>
                </a:solidFill>
              </a:rPr>
              <a:t> will be provided to help student achieve his/her post-secondary goals? </a:t>
            </a:r>
            <a:r>
              <a:rPr lang="en-US" dirty="0" smtClean="0"/>
              <a:t> List (</a:t>
            </a:r>
            <a:r>
              <a:rPr lang="en-US" i="1" dirty="0" smtClean="0"/>
              <a:t>at minimum)</a:t>
            </a:r>
            <a:r>
              <a:rPr lang="en-US" b="1" i="1" dirty="0" smtClean="0"/>
              <a:t> </a:t>
            </a:r>
            <a:r>
              <a:rPr lang="en-US" b="1" i="1" u="sng" dirty="0" smtClean="0"/>
              <a:t>one or more activities</a:t>
            </a:r>
            <a:r>
              <a:rPr lang="en-US" dirty="0" smtClean="0"/>
              <a:t> under each post-secondary goal area.</a:t>
            </a:r>
          </a:p>
        </p:txBody>
      </p:sp>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38</a:t>
            </a:fld>
            <a:endParaRPr lang="en-US"/>
          </a:p>
        </p:txBody>
      </p:sp>
    </p:spTree>
    <p:extLst>
      <p:ext uri="{BB962C8B-B14F-4D97-AF65-F5344CB8AC3E}">
        <p14:creationId xmlns:p14="http://schemas.microsoft.com/office/powerpoint/2010/main" val="39089882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Listing Transition Services and Activities</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1600844710"/>
              </p:ext>
            </p:extLst>
          </p:nvPr>
        </p:nvGraphicFramePr>
        <p:xfrm>
          <a:off x="228600" y="838208"/>
          <a:ext cx="8610600" cy="5849983"/>
        </p:xfrm>
        <a:graphic>
          <a:graphicData uri="http://schemas.openxmlformats.org/drawingml/2006/table">
            <a:tbl>
              <a:tblPr/>
              <a:tblGrid>
                <a:gridCol w="2514600"/>
                <a:gridCol w="1066800"/>
                <a:gridCol w="1143000"/>
                <a:gridCol w="1219200"/>
                <a:gridCol w="458276"/>
                <a:gridCol w="760924"/>
                <a:gridCol w="1447800"/>
              </a:tblGrid>
              <a:tr h="139446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cs typeface="Times New Roman" pitchFamily="18" charset="0"/>
                        </a:rPr>
                        <a:t>Post-Secondary Education Goal: </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582930">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cs typeface="Times New Roman" pitchFamily="18" charset="0"/>
                        </a:rPr>
                        <a:t>Courses of Study:   </a:t>
                      </a: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    </a:t>
                      </a:r>
                      <a:endParaRPr kumimoji="0" lang="en-US" sz="24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3" marR="9144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630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2251710">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MEASURABLE ANNUAL GOAL</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must be same as IEP dates</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must be same as IEP dates</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sz="1800" baseline="0" dirty="0" smtClean="0"/>
                        <a:t>Recommend listing by title not name</a:t>
                      </a:r>
                      <a:endParaRPr lang="en-US" sz="1800" dirty="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r>
              <a:tr h="3931920">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ACTIVITY</a:t>
                      </a:r>
                      <a:endParaRPr kumimoji="0" lang="en-US" sz="2000" b="1" i="0" u="none" strike="noStrike" cap="none" normalizeH="0" baseline="0" dirty="0" smtClean="0">
                        <a:ln>
                          <a:noFill/>
                        </a:ln>
                        <a:solidFill>
                          <a:schemeClr val="tx1"/>
                        </a:solidFill>
                        <a:effectLst/>
                        <a:latin typeface="+mn-lt"/>
                      </a:endParaRP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 or time limited, based on when it will begin</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 or time limited  based on  how long it will continue</a:t>
                      </a:r>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sz="1800" baseline="0" dirty="0" smtClean="0"/>
                        <a:t>Recommend listing by title not name</a:t>
                      </a:r>
                      <a:endParaRPr lang="en-US" sz="1800" dirty="0"/>
                    </a:p>
                  </a:txBody>
                  <a:tcPr marL="91443" marR="914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bl>
          </a:graphicData>
        </a:graphic>
      </p:graphicFrame>
      <p:sp>
        <p:nvSpPr>
          <p:cNvPr id="5" name="Down Arrow 4"/>
          <p:cNvSpPr/>
          <p:nvPr/>
        </p:nvSpPr>
        <p:spPr>
          <a:xfrm rot="1433540">
            <a:off x="1877361" y="292115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2"/>
          </p:nvPr>
        </p:nvSpPr>
        <p:spPr/>
        <p:txBody>
          <a:bodyPr/>
          <a:lstStyle/>
          <a:p>
            <a:pPr>
              <a:defRPr/>
            </a:pPr>
            <a:fld id="{1022CC1F-7164-4A92-BE0C-EA55C9C58F8C}" type="slidenum">
              <a:rPr lang="en-US" smtClean="0"/>
              <a:pPr>
                <a:defRPr/>
              </a:pPr>
              <a:t>39</a:t>
            </a:fld>
            <a:endParaRPr lang="en-US"/>
          </a:p>
        </p:txBody>
      </p:sp>
    </p:spTree>
    <p:extLst>
      <p:ext uri="{BB962C8B-B14F-4D97-AF65-F5344CB8AC3E}">
        <p14:creationId xmlns:p14="http://schemas.microsoft.com/office/powerpoint/2010/main" val="733999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a:xfrm>
            <a:off x="381000" y="1219200"/>
            <a:ext cx="8382000" cy="5181600"/>
          </a:xfrm>
        </p:spPr>
        <p:txBody>
          <a:bodyPr/>
          <a:lstStyle/>
          <a:p>
            <a:pPr marL="0" indent="0">
              <a:buNone/>
            </a:pPr>
            <a:r>
              <a:rPr lang="en-US" sz="3000" dirty="0" smtClean="0"/>
              <a:t>Participants will:</a:t>
            </a:r>
          </a:p>
          <a:p>
            <a:r>
              <a:rPr lang="en-US" sz="3000" dirty="0" smtClean="0">
                <a:solidFill>
                  <a:srgbClr val="333399"/>
                </a:solidFill>
              </a:rPr>
              <a:t>Briefly review </a:t>
            </a:r>
            <a:r>
              <a:rPr lang="en-US" sz="3000" dirty="0">
                <a:solidFill>
                  <a:srgbClr val="333399"/>
                </a:solidFill>
              </a:rPr>
              <a:t>the role of assessment </a:t>
            </a:r>
            <a:r>
              <a:rPr lang="en-US" sz="3000" dirty="0" smtClean="0">
                <a:solidFill>
                  <a:srgbClr val="333399"/>
                </a:solidFill>
              </a:rPr>
              <a:t>in developing post-secondary goals (Steps 1-2 Review)</a:t>
            </a:r>
          </a:p>
          <a:p>
            <a:r>
              <a:rPr lang="en-US" sz="3000" dirty="0" smtClean="0"/>
              <a:t>Identify team members to invite to IEP meetings</a:t>
            </a:r>
            <a:endParaRPr lang="en-US" sz="3000" dirty="0"/>
          </a:p>
          <a:p>
            <a:r>
              <a:rPr lang="en-US" sz="3000" dirty="0" smtClean="0"/>
              <a:t>Describe components of Transition Grid including courses of study, services, and activities</a:t>
            </a:r>
          </a:p>
          <a:p>
            <a:r>
              <a:rPr lang="en-US" sz="3000" dirty="0" smtClean="0"/>
              <a:t>Review specific </a:t>
            </a:r>
            <a:r>
              <a:rPr lang="en-US" sz="3000" dirty="0"/>
              <a:t>examples of transition services and </a:t>
            </a:r>
            <a:r>
              <a:rPr lang="en-US" sz="3000" dirty="0" smtClean="0"/>
              <a:t>activities:  Community Based Instruction, Career Tech Education, Work Based Learnin</a:t>
            </a:r>
            <a:r>
              <a:rPr lang="en-US" dirty="0" smtClean="0"/>
              <a:t>g, building Self-Determination skills</a:t>
            </a:r>
          </a:p>
          <a:p>
            <a:endParaRPr lang="en-US" dirty="0"/>
          </a:p>
        </p:txBody>
      </p:sp>
      <p:sp>
        <p:nvSpPr>
          <p:cNvPr id="4" name="Slide Number Placeholder 3"/>
          <p:cNvSpPr>
            <a:spLocks noGrp="1"/>
          </p:cNvSpPr>
          <p:nvPr>
            <p:ph type="sldNum" sz="quarter" idx="12"/>
          </p:nvPr>
        </p:nvSpPr>
        <p:spPr/>
        <p:txBody>
          <a:bodyPr/>
          <a:lstStyle/>
          <a:p>
            <a:pPr>
              <a:defRPr/>
            </a:pPr>
            <a:fld id="{1022CC1F-7164-4A92-BE0C-EA55C9C58F8C}" type="slidenum">
              <a:rPr lang="en-US" smtClean="0"/>
              <a:pPr>
                <a:defRPr/>
              </a:pPr>
              <a:t>4</a:t>
            </a:fld>
            <a:endParaRPr lang="en-US"/>
          </a:p>
        </p:txBody>
      </p:sp>
    </p:spTree>
    <p:extLst>
      <p:ext uri="{BB962C8B-B14F-4D97-AF65-F5344CB8AC3E}">
        <p14:creationId xmlns:p14="http://schemas.microsoft.com/office/powerpoint/2010/main" val="2899667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smtClean="0"/>
              <a:t>Listing Services and Activities in the Grid </a:t>
            </a:r>
          </a:p>
        </p:txBody>
      </p:sp>
      <p:sp>
        <p:nvSpPr>
          <p:cNvPr id="53251" name="Content Placeholder 2"/>
          <p:cNvSpPr>
            <a:spLocks noGrp="1"/>
          </p:cNvSpPr>
          <p:nvPr>
            <p:ph idx="1"/>
          </p:nvPr>
        </p:nvSpPr>
        <p:spPr>
          <a:xfrm>
            <a:off x="228600" y="1219208"/>
            <a:ext cx="8610600" cy="4906963"/>
          </a:xfrm>
        </p:spPr>
        <p:txBody>
          <a:bodyPr/>
          <a:lstStyle/>
          <a:p>
            <a:pPr eaLnBrk="1" hangingPunct="1"/>
            <a:r>
              <a:rPr lang="en-US" sz="2700" dirty="0" smtClean="0"/>
              <a:t>List all services/activities being provided to the student</a:t>
            </a:r>
          </a:p>
          <a:p>
            <a:pPr eaLnBrk="1" hangingPunct="1"/>
            <a:r>
              <a:rPr lang="en-US" sz="2700" dirty="0" smtClean="0"/>
              <a:t>When listing instructional services  (e.g., reading, math, behavior) in the grid, do not word as a measurable annual goal– but DO indicate what need is being addressed</a:t>
            </a:r>
          </a:p>
          <a:p>
            <a:pPr eaLnBrk="1" hangingPunct="1"/>
            <a:r>
              <a:rPr lang="en-US" sz="2700" dirty="0" smtClean="0"/>
              <a:t>Give credit for what’s done in general education, e.g.,</a:t>
            </a:r>
          </a:p>
          <a:p>
            <a:pPr lvl="1" eaLnBrk="1" hangingPunct="1"/>
            <a:r>
              <a:rPr lang="en-US" sz="2000" dirty="0" smtClean="0"/>
              <a:t>Career portfolios </a:t>
            </a:r>
          </a:p>
          <a:p>
            <a:pPr lvl="1" eaLnBrk="1" hangingPunct="1"/>
            <a:r>
              <a:rPr lang="en-US" sz="2000" dirty="0" smtClean="0"/>
              <a:t>Senior project</a:t>
            </a:r>
          </a:p>
          <a:p>
            <a:pPr lvl="1" eaLnBrk="1" hangingPunct="1"/>
            <a:r>
              <a:rPr lang="en-US" sz="2000" dirty="0" smtClean="0"/>
              <a:t>Career exploration</a:t>
            </a:r>
            <a:endParaRPr lang="en-US" sz="2700" dirty="0" smtClean="0"/>
          </a:p>
          <a:p>
            <a:pPr eaLnBrk="1" hangingPunct="1"/>
            <a:r>
              <a:rPr lang="en-US" sz="2700" dirty="0" smtClean="0"/>
              <a:t>Don’t need to list routine Specially Designed Instruction in the Grid</a:t>
            </a:r>
          </a:p>
          <a:p>
            <a:pPr eaLnBrk="1" hangingPunct="1"/>
            <a:r>
              <a:rPr lang="en-US" sz="2700" dirty="0" smtClean="0"/>
              <a:t>Don’t need to list an activity under more than one post-secondary goal area</a:t>
            </a:r>
          </a:p>
        </p:txBody>
      </p:sp>
      <p:sp>
        <p:nvSpPr>
          <p:cNvPr id="53252" name="Slide Number Placeholder 3"/>
          <p:cNvSpPr>
            <a:spLocks noGrp="1"/>
          </p:cNvSpPr>
          <p:nvPr>
            <p:ph type="sldNum" sz="quarter" idx="12"/>
          </p:nvPr>
        </p:nvSpPr>
        <p:spPr>
          <a:xfrm>
            <a:off x="83820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602F02-C765-45BA-AD07-0A2CC7B4DE82}" type="slidenum">
              <a:rPr lang="en-US" smtClean="0"/>
              <a:pPr eaLnBrk="1" hangingPunct="1"/>
              <a:t>40</a:t>
            </a:fld>
            <a:endParaRPr lang="en-US" smtClean="0"/>
          </a:p>
        </p:txBody>
      </p:sp>
    </p:spTree>
    <p:extLst>
      <p:ext uri="{BB962C8B-B14F-4D97-AF65-F5344CB8AC3E}">
        <p14:creationId xmlns:p14="http://schemas.microsoft.com/office/powerpoint/2010/main" val="6017260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a:xfrm>
            <a:off x="533400" y="152409"/>
            <a:ext cx="8077200" cy="639763"/>
          </a:xfrm>
        </p:spPr>
        <p:txBody>
          <a:bodyPr/>
          <a:lstStyle/>
          <a:p>
            <a:r>
              <a:rPr lang="en-US" sz="3600" smtClean="0"/>
              <a:t>Alignment:  Present Ed Levels to Goals </a:t>
            </a:r>
            <a:endParaRPr lang="en-US" smtClean="0"/>
          </a:p>
        </p:txBody>
      </p:sp>
      <p:sp>
        <p:nvSpPr>
          <p:cNvPr id="93187" name="Slide Number Placeholder 2"/>
          <p:cNvSpPr txBox="1">
            <a:spLocks noGrp="1"/>
          </p:cNvSpPr>
          <p:nvPr/>
        </p:nvSpPr>
        <p:spPr bwMode="auto">
          <a:xfrm>
            <a:off x="8305800" y="6245225"/>
            <a:ext cx="609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8F119E10-9C77-4A42-BB5E-E405F582CD17}" type="slidenum">
              <a:rPr lang="en-US" sz="1400"/>
              <a:pPr algn="r" eaLnBrk="1" hangingPunct="1"/>
              <a:t>41</a:t>
            </a:fld>
            <a:endParaRPr lang="en-US" sz="1400"/>
          </a:p>
        </p:txBody>
      </p:sp>
      <p:graphicFrame>
        <p:nvGraphicFramePr>
          <p:cNvPr id="4" name="Diagram 3"/>
          <p:cNvGraphicFramePr/>
          <p:nvPr>
            <p:extLst>
              <p:ext uri="{D42A27DB-BD31-4B8C-83A1-F6EECF244321}">
                <p14:modId xmlns:p14="http://schemas.microsoft.com/office/powerpoint/2010/main" val="3461280138"/>
              </p:ext>
            </p:extLst>
          </p:nvPr>
        </p:nvGraphicFramePr>
        <p:xfrm>
          <a:off x="283038" y="1073150"/>
          <a:ext cx="8305801"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3"/>
          <p:cNvSpPr>
            <a:spLocks noGrp="1"/>
          </p:cNvSpPr>
          <p:nvPr>
            <p:ph type="sldNum" sz="quarter" idx="12"/>
          </p:nvPr>
        </p:nvSpPr>
        <p:spPr>
          <a:xfrm>
            <a:off x="8229600" y="6483350"/>
            <a:ext cx="609600" cy="238125"/>
          </a:xfrm>
        </p:spPr>
        <p:txBody>
          <a:bodyPr/>
          <a:lstStyle/>
          <a:p>
            <a:pPr>
              <a:defRPr/>
            </a:pPr>
            <a:fld id="{8E63389D-9F6B-4DD2-9883-857234BF030F}" type="slidenum">
              <a:rPr lang="en-US" smtClean="0"/>
              <a:pPr>
                <a:defRPr/>
              </a:pPr>
              <a:t>41</a:t>
            </a:fld>
            <a:endParaRPr lang="en-US"/>
          </a:p>
        </p:txBody>
      </p:sp>
    </p:spTree>
    <p:extLst>
      <p:ext uri="{BB962C8B-B14F-4D97-AF65-F5344CB8AC3E}">
        <p14:creationId xmlns:p14="http://schemas.microsoft.com/office/powerpoint/2010/main" val="234528686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4800" y="0"/>
            <a:ext cx="8458200" cy="990600"/>
          </a:xfrm>
        </p:spPr>
        <p:txBody>
          <a:bodyPr/>
          <a:lstStyle/>
          <a:p>
            <a:pPr eaLnBrk="1" hangingPunct="1"/>
            <a:r>
              <a:rPr lang="en-US" sz="2800" dirty="0" smtClean="0">
                <a:solidFill>
                  <a:srgbClr val="000099"/>
                </a:solidFill>
              </a:rPr>
              <a:t>Example Grid → Post-Secondary Education:  </a:t>
            </a:r>
            <a:r>
              <a:rPr lang="en-US" sz="2800" dirty="0" smtClean="0">
                <a:solidFill>
                  <a:srgbClr val="800000"/>
                </a:solidFill>
              </a:rPr>
              <a:t>Caroline</a:t>
            </a:r>
            <a:endParaRPr lang="en-US" sz="3600" dirty="0" smtClean="0">
              <a:solidFill>
                <a:srgbClr val="800000"/>
              </a:solidFill>
            </a:endParaRPr>
          </a:p>
        </p:txBody>
      </p:sp>
      <p:sp>
        <p:nvSpPr>
          <p:cNvPr id="114691" name="Slide Number Placeholder 3"/>
          <p:cNvSpPr>
            <a:spLocks noGrp="1"/>
          </p:cNvSpPr>
          <p:nvPr>
            <p:ph type="sldNum" sz="quarter" idx="12"/>
          </p:nvPr>
        </p:nvSpPr>
        <p:spPr/>
        <p:txBody>
          <a:bodyPr/>
          <a:lstStyle/>
          <a:p>
            <a:pPr>
              <a:defRPr/>
            </a:pPr>
            <a:fld id="{7F9D1B55-01CC-494E-BF33-14B6A35CAA02}" type="slidenum">
              <a:rPr lang="en-US" smtClean="0">
                <a:latin typeface="Arial" pitchFamily="34" charset="0"/>
              </a:rPr>
              <a:pPr>
                <a:defRPr/>
              </a:pPr>
              <a:t>42</a:t>
            </a:fld>
            <a:endParaRPr lang="en-US" smtClean="0">
              <a:latin typeface="Arial" pitchFamily="34" charset="0"/>
            </a:endParaRPr>
          </a:p>
        </p:txBody>
      </p:sp>
      <p:graphicFrame>
        <p:nvGraphicFramePr>
          <p:cNvPr id="307250" name="Group 50"/>
          <p:cNvGraphicFramePr>
            <a:graphicFrameLocks noGrp="1"/>
          </p:cNvGraphicFramePr>
          <p:nvPr>
            <p:extLst>
              <p:ext uri="{D42A27DB-BD31-4B8C-83A1-F6EECF244321}">
                <p14:modId xmlns:p14="http://schemas.microsoft.com/office/powerpoint/2010/main" val="2719452112"/>
              </p:ext>
            </p:extLst>
          </p:nvPr>
        </p:nvGraphicFramePr>
        <p:xfrm>
          <a:off x="152410" y="941396"/>
          <a:ext cx="8846791" cy="5948893"/>
        </p:xfrm>
        <a:graphic>
          <a:graphicData uri="http://schemas.openxmlformats.org/drawingml/2006/table">
            <a:tbl>
              <a:tblPr/>
              <a:tblGrid>
                <a:gridCol w="2514600"/>
                <a:gridCol w="1600200"/>
                <a:gridCol w="1219200"/>
                <a:gridCol w="990600"/>
                <a:gridCol w="1066800"/>
                <a:gridCol w="125307"/>
                <a:gridCol w="1338551"/>
              </a:tblGrid>
              <a:tr h="2045957">
                <a:tc gridSpan="6">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800" b="1" kern="1200" dirty="0" smtClean="0">
                          <a:solidFill>
                            <a:schemeClr val="tx1"/>
                          </a:solidFill>
                          <a:latin typeface="+mn-lt"/>
                          <a:ea typeface="+mn-ea"/>
                          <a:cs typeface="+mn-cs"/>
                        </a:rPr>
                        <a:t>Postsecondary Education and Training Goal:</a:t>
                      </a:r>
                      <a:endParaRPr lang="en-US" sz="1800" kern="1200" dirty="0" smtClean="0">
                        <a:solidFill>
                          <a:schemeClr val="tx1"/>
                        </a:solidFill>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1800" kern="1200" dirty="0" smtClean="0">
                          <a:solidFill>
                            <a:schemeClr val="tx1"/>
                          </a:solidFill>
                          <a:latin typeface="+mn-lt"/>
                          <a:ea typeface="+mn-ea"/>
                          <a:cs typeface="+mn-cs"/>
                        </a:rPr>
                        <a:t>Caroline has a goal of enrolling in postsecondary training in the area of cosmetology or a related field.</a:t>
                      </a:r>
                      <a:endParaRPr kumimoji="0" lang="en-US" sz="5400" b="1" i="0" u="none" strike="noStrike" cap="none" normalizeH="0" baseline="0" dirty="0" smtClean="0">
                        <a:ln>
                          <a:noFill/>
                        </a:ln>
                        <a:solidFill>
                          <a:srgbClr val="064584"/>
                        </a:solidFill>
                        <a:effectLst/>
                        <a:latin typeface="Impact" pitchFamily="34"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Measurable Annual Goal</a:t>
                      </a:r>
                      <a:endParaRPr kumimoji="0" lang="en-US" sz="1400" b="0"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FF0000"/>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(Document in Section V)</a:t>
                      </a:r>
                      <a:endParaRPr kumimoji="0" lang="en-US" sz="4000" b="0"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9473">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64584"/>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rgbClr val="064584"/>
                          </a:solidFill>
                          <a:effectLst/>
                          <a:latin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800" kern="1200" dirty="0" smtClean="0">
                          <a:solidFill>
                            <a:schemeClr val="tx1"/>
                          </a:solidFill>
                          <a:latin typeface="+mn-lt"/>
                          <a:ea typeface="+mn-ea"/>
                          <a:cs typeface="+mn-cs"/>
                        </a:rPr>
                        <a:t>Biology, English, American History, Algebra I, Art</a:t>
                      </a:r>
                      <a:endParaRPr kumimoji="0" lang="en-US" sz="1800" b="1" i="0" u="none" strike="noStrike" cap="none" normalizeH="0" baseline="0" dirty="0" smtClean="0">
                        <a:ln>
                          <a:noFill/>
                        </a:ln>
                        <a:solidFill>
                          <a:srgbClr val="FF0000"/>
                        </a:solidFill>
                        <a:effectLst/>
                        <a:latin typeface="Calibri" pitchFamily="34"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27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Service/Activity</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Location</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Frequency</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Projected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Beginning</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Date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Anticipated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Duration</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Person(s)/ Agency </a:t>
                      </a:r>
                      <a:br>
                        <a:rPr kumimoji="0" lang="en-US" sz="1400" b="1" i="0" u="none" strike="noStrike" cap="none" normalizeH="0" baseline="0" dirty="0" smtClean="0">
                          <a:ln>
                            <a:noFill/>
                          </a:ln>
                          <a:solidFill>
                            <a:srgbClr val="064584"/>
                          </a:solidFill>
                          <a:effectLst/>
                          <a:latin typeface="Calibri" pitchFamily="34" charset="0"/>
                          <a:cs typeface="Times New Roman" pitchFamily="18" charset="0"/>
                        </a:rPr>
                      </a:b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Responsible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80210">
                <a:tc>
                  <a:txBody>
                    <a:bodyPr/>
                    <a:lstStyle/>
                    <a:p>
                      <a:pPr marL="0" marR="0">
                        <a:spcBef>
                          <a:spcPts val="0"/>
                        </a:spcBef>
                        <a:spcAft>
                          <a:spcPts val="0"/>
                        </a:spcAft>
                      </a:pPr>
                      <a:r>
                        <a:rPr lang="en-US" sz="1600" b="1" dirty="0">
                          <a:effectLst/>
                          <a:latin typeface="+mn-lt"/>
                          <a:ea typeface="Times New Roman"/>
                        </a:rPr>
                        <a:t>*Improve skills in solving algebraic equations and inequalities</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effectLst/>
                          <a:latin typeface="+mn-lt"/>
                          <a:ea typeface="Times New Roman"/>
                        </a:rPr>
                        <a:t>High School Academic Classes and Resource </a:t>
                      </a:r>
                      <a:r>
                        <a:rPr lang="en-US" sz="1600" dirty="0" smtClean="0">
                          <a:effectLst/>
                          <a:latin typeface="+mn-lt"/>
                          <a:ea typeface="Times New Roman"/>
                        </a:rPr>
                        <a:t>Room</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During the school day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10/4/11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dirty="0">
                          <a:effectLst/>
                          <a:latin typeface="+mn-lt"/>
                          <a:ea typeface="Times New Roman"/>
                        </a:rPr>
                        <a:t>10/2/2012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algn="ctr">
                        <a:spcBef>
                          <a:spcPts val="0"/>
                        </a:spcBef>
                        <a:spcAft>
                          <a:spcPts val="0"/>
                        </a:spcAft>
                      </a:pPr>
                      <a:r>
                        <a:rPr lang="en-US" sz="1400" dirty="0">
                          <a:effectLst/>
                          <a:latin typeface="+mn-lt"/>
                          <a:ea typeface="Times New Roman"/>
                        </a:rPr>
                        <a:t>LEA, General and Special Education Staff</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80210">
                <a:tc>
                  <a:txBody>
                    <a:bodyPr/>
                    <a:lstStyle/>
                    <a:p>
                      <a:pPr marL="0" marR="0">
                        <a:spcBef>
                          <a:spcPts val="0"/>
                        </a:spcBef>
                        <a:spcAft>
                          <a:spcPts val="0"/>
                        </a:spcAft>
                      </a:pPr>
                      <a:r>
                        <a:rPr lang="en-US" sz="1600" b="1" dirty="0">
                          <a:effectLst/>
                          <a:latin typeface="+mn-lt"/>
                          <a:ea typeface="Times New Roman"/>
                        </a:rPr>
                        <a:t>*Increase writing fluency and willingness to write.</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effectLst/>
                          <a:latin typeface="+mn-lt"/>
                          <a:ea typeface="Times New Roman"/>
                        </a:rPr>
                        <a:t>High School Academic classes and Resource </a:t>
                      </a:r>
                      <a:r>
                        <a:rPr lang="en-US" sz="1600" dirty="0" smtClean="0">
                          <a:effectLst/>
                          <a:latin typeface="+mn-lt"/>
                          <a:ea typeface="Times New Roman"/>
                        </a:rPr>
                        <a:t>Room</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During the school day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10/4/11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10/2/2012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algn="ctr">
                        <a:spcBef>
                          <a:spcPts val="0"/>
                        </a:spcBef>
                        <a:spcAft>
                          <a:spcPts val="0"/>
                        </a:spcAft>
                      </a:pPr>
                      <a:r>
                        <a:rPr lang="en-US" sz="1400">
                          <a:effectLst/>
                          <a:latin typeface="+mn-lt"/>
                          <a:ea typeface="Times New Roman"/>
                        </a:rPr>
                        <a:t>LEA, General  and Special Education Staff</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algn="ctr">
                        <a:spcBef>
                          <a:spcPts val="0"/>
                        </a:spcBef>
                        <a:spcAft>
                          <a:spcPts val="0"/>
                        </a:spcAft>
                      </a:pP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20240">
                <a:tc>
                  <a:txBody>
                    <a:bodyPr/>
                    <a:lstStyle/>
                    <a:p>
                      <a:pPr marL="0" marR="0">
                        <a:spcBef>
                          <a:spcPts val="0"/>
                        </a:spcBef>
                        <a:spcAft>
                          <a:spcPts val="0"/>
                        </a:spcAft>
                      </a:pPr>
                      <a:r>
                        <a:rPr lang="en-US" sz="1600">
                          <a:effectLst/>
                          <a:latin typeface="+mn-lt"/>
                          <a:ea typeface="Times New Roman"/>
                        </a:rPr>
                        <a:t>Expand use of word processing and graphic organizer software to complete assignments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a:effectLst/>
                          <a:latin typeface="+mn-lt"/>
                          <a:ea typeface="Times New Roman"/>
                        </a:rPr>
                        <a:t>High School Academic classes and Resource Room</a:t>
                      </a:r>
                    </a:p>
                    <a:p>
                      <a:pPr marL="0" marR="0">
                        <a:spcBef>
                          <a:spcPts val="0"/>
                        </a:spcBef>
                        <a:spcAft>
                          <a:spcPts val="0"/>
                        </a:spcAft>
                      </a:pPr>
                      <a:r>
                        <a:rPr lang="en-US" sz="1600">
                          <a:effectLst/>
                          <a:latin typeface="+mn-lt"/>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During the school day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a:effectLst/>
                          <a:latin typeface="+mn-lt"/>
                          <a:ea typeface="Times New Roman"/>
                        </a:rPr>
                        <a:t>10/4/11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US" sz="1600" dirty="0">
                          <a:effectLst/>
                          <a:latin typeface="+mn-lt"/>
                          <a:ea typeface="Times New Roman"/>
                        </a:rPr>
                        <a:t>10/2/2012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algn="ctr">
                        <a:spcBef>
                          <a:spcPts val="0"/>
                        </a:spcBef>
                        <a:spcAft>
                          <a:spcPts val="0"/>
                        </a:spcAft>
                      </a:pPr>
                      <a:r>
                        <a:rPr lang="en-US" sz="1400" dirty="0">
                          <a:effectLst/>
                          <a:latin typeface="+mn-lt"/>
                          <a:ea typeface="Times New Roman"/>
                        </a:rPr>
                        <a:t>LEA, General  and Special Education Staff</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8305810" y="0"/>
            <a:ext cx="723983" cy="94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202649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5"/>
          <p:cNvSpPr>
            <a:spLocks noGrp="1" noChangeArrowheads="1"/>
          </p:cNvSpPr>
          <p:nvPr>
            <p:ph type="title"/>
          </p:nvPr>
        </p:nvSpPr>
        <p:spPr>
          <a:xfrm>
            <a:off x="457200" y="228312"/>
            <a:ext cx="8001000" cy="584775"/>
          </a:xfrm>
        </p:spPr>
        <p:txBody>
          <a:bodyPr>
            <a:spAutoFit/>
          </a:bodyPr>
          <a:lstStyle/>
          <a:p>
            <a:pPr eaLnBrk="1" hangingPunct="1"/>
            <a:r>
              <a:rPr lang="en-US" sz="3200" dirty="0">
                <a:solidFill>
                  <a:srgbClr val="000099"/>
                </a:solidFill>
              </a:rPr>
              <a:t>Example Grid </a:t>
            </a:r>
            <a:r>
              <a:rPr lang="en-US" sz="3200" dirty="0" smtClean="0">
                <a:solidFill>
                  <a:srgbClr val="000099"/>
                </a:solidFill>
              </a:rPr>
              <a:t>→ Employment:  </a:t>
            </a:r>
            <a:r>
              <a:rPr lang="en-US" sz="3200" dirty="0" smtClean="0">
                <a:solidFill>
                  <a:srgbClr val="800000"/>
                </a:solidFill>
              </a:rPr>
              <a:t>Caroline</a:t>
            </a:r>
            <a:endParaRPr lang="en-US" sz="3200" dirty="0" smtClean="0"/>
          </a:p>
        </p:txBody>
      </p:sp>
      <p:graphicFrame>
        <p:nvGraphicFramePr>
          <p:cNvPr id="9" name="Table Placeholder 8"/>
          <p:cNvGraphicFramePr>
            <a:graphicFrameLocks noGrp="1"/>
          </p:cNvGraphicFramePr>
          <p:nvPr>
            <p:ph type="tbl" idx="1"/>
            <p:extLst>
              <p:ext uri="{D42A27DB-BD31-4B8C-83A1-F6EECF244321}">
                <p14:modId xmlns:p14="http://schemas.microsoft.com/office/powerpoint/2010/main" val="3739865461"/>
              </p:ext>
            </p:extLst>
          </p:nvPr>
        </p:nvGraphicFramePr>
        <p:xfrm>
          <a:off x="266637" y="762002"/>
          <a:ext cx="8593139" cy="6181263"/>
        </p:xfrm>
        <a:graphic>
          <a:graphicData uri="http://schemas.openxmlformats.org/drawingml/2006/table">
            <a:tbl>
              <a:tblPr/>
              <a:tblGrid>
                <a:gridCol w="2667000"/>
                <a:gridCol w="1450825"/>
                <a:gridCol w="1080185"/>
                <a:gridCol w="1008569"/>
                <a:gridCol w="928160"/>
                <a:gridCol w="1458399"/>
              </a:tblGrid>
              <a:tr h="45720">
                <a:tc gridSpan="5">
                  <a:txBody>
                    <a:bodyPr/>
                    <a:lstStyle/>
                    <a:p>
                      <a:pPr marL="0" marR="0">
                        <a:spcBef>
                          <a:spcPts val="0"/>
                        </a:spcBef>
                        <a:spcAft>
                          <a:spcPts val="0"/>
                        </a:spcAft>
                      </a:pPr>
                      <a:r>
                        <a:rPr lang="en-US" sz="300" b="1" dirty="0">
                          <a:latin typeface="Trebuchet MS"/>
                          <a:ea typeface="Times New Roman"/>
                          <a:cs typeface="Times New Roman"/>
                        </a:rPr>
                        <a:t>Employment Goal:</a:t>
                      </a:r>
                      <a:endParaRPr lang="en-US" sz="300"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spcBef>
                          <a:spcPts val="0"/>
                        </a:spcBef>
                        <a:spcAft>
                          <a:spcPts val="0"/>
                        </a:spcAft>
                      </a:pPr>
                      <a:r>
                        <a:rPr lang="en-US" sz="1100" dirty="0">
                          <a:latin typeface="Trebuchet MS"/>
                          <a:ea typeface="Times New Roman"/>
                          <a:cs typeface="Times New Roman"/>
                        </a:rPr>
                        <a:t>Measurable Annual Goal</a:t>
                      </a:r>
                      <a:endParaRPr lang="en-US" sz="1100" dirty="0">
                        <a:latin typeface="Times New Roman"/>
                        <a:ea typeface="Times New Roman"/>
                        <a:cs typeface="Times New Roman"/>
                      </a:endParaRPr>
                    </a:p>
                    <a:p>
                      <a:pPr marL="0" marR="0" algn="ctr">
                        <a:spcBef>
                          <a:spcPts val="0"/>
                        </a:spcBef>
                        <a:spcAft>
                          <a:spcPts val="0"/>
                        </a:spcAft>
                      </a:pPr>
                      <a:r>
                        <a:rPr lang="en-US" sz="1100" b="1" u="sng" dirty="0">
                          <a:latin typeface="Trebuchet MS"/>
                          <a:ea typeface="Times New Roman"/>
                          <a:cs typeface="Times New Roman"/>
                        </a:rPr>
                        <a:t>Yes</a:t>
                      </a:r>
                      <a:r>
                        <a:rPr lang="en-US" sz="1100" dirty="0">
                          <a:latin typeface="Trebuchet MS"/>
                          <a:ea typeface="Times New Roman"/>
                          <a:cs typeface="Times New Roman"/>
                        </a:rPr>
                        <a:t>/No</a:t>
                      </a:r>
                      <a:endParaRPr lang="en-US" sz="1100" dirty="0">
                        <a:latin typeface="Times New Roman"/>
                        <a:ea typeface="Times New Roman"/>
                        <a:cs typeface="Times New Roman"/>
                      </a:endParaRPr>
                    </a:p>
                    <a:p>
                      <a:pPr marL="0" marR="0" algn="ctr">
                        <a:spcBef>
                          <a:spcPts val="0"/>
                        </a:spcBef>
                        <a:spcAft>
                          <a:spcPts val="0"/>
                        </a:spcAft>
                      </a:pPr>
                      <a:r>
                        <a:rPr lang="en-US" sz="1100" dirty="0">
                          <a:latin typeface="Trebuchet MS"/>
                          <a:ea typeface="Times New Roman"/>
                          <a:cs typeface="Times New Roman"/>
                        </a:rPr>
                        <a:t>(Document in Section V)</a:t>
                      </a:r>
                      <a:endParaRPr lang="en-US" sz="1200"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4410">
                <a:tc gridSpan="5">
                  <a:txBody>
                    <a:bodyPr/>
                    <a:lstStyle/>
                    <a:p>
                      <a:r>
                        <a:rPr lang="en-US" sz="1800" b="1" kern="1200" dirty="0" smtClean="0">
                          <a:solidFill>
                            <a:schemeClr val="tx1"/>
                          </a:solidFill>
                          <a:latin typeface="+mn-lt"/>
                          <a:ea typeface="+mn-ea"/>
                          <a:cs typeface="+mn-cs"/>
                        </a:rPr>
                        <a:t>Employment Goal:</a:t>
                      </a:r>
                    </a:p>
                    <a:p>
                      <a:r>
                        <a:rPr lang="en-US" sz="1600" kern="1200" dirty="0" smtClean="0">
                          <a:solidFill>
                            <a:schemeClr val="tx1"/>
                          </a:solidFill>
                          <a:latin typeface="+mn-lt"/>
                          <a:ea typeface="+mn-ea"/>
                          <a:cs typeface="+mn-cs"/>
                        </a:rPr>
                        <a:t>Caroline has a goal of competitive employment in the area of cosmetology or a related field once she has completed her training.</a:t>
                      </a:r>
                    </a:p>
                  </a:txBody>
                  <a:tcPr marL="19948" marR="199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r>
              <a:tr h="261252">
                <a:tc gridSpan="6">
                  <a:txBody>
                    <a:bodyPr/>
                    <a:lstStyle/>
                    <a:p>
                      <a:pPr marL="0" marR="0">
                        <a:spcBef>
                          <a:spcPts val="0"/>
                        </a:spcBef>
                        <a:spcAft>
                          <a:spcPts val="0"/>
                        </a:spcAft>
                      </a:pPr>
                      <a:r>
                        <a:rPr lang="en-US" sz="1400" b="1" dirty="0">
                          <a:latin typeface="Trebuchet MS"/>
                          <a:ea typeface="Times New Roman"/>
                          <a:cs typeface="Times New Roman"/>
                        </a:rPr>
                        <a:t>Courses of Study:</a:t>
                      </a:r>
                      <a:endParaRPr lang="en-US" sz="14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782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Biology, English, American History, Algebra I, Art</a:t>
                      </a:r>
                    </a:p>
                  </a:txBody>
                  <a:tcPr marL="19948" marR="199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31520">
                <a:tc>
                  <a:txBody>
                    <a:bodyPr/>
                    <a:lstStyle/>
                    <a:p>
                      <a:pPr marL="0" marR="0" algn="ctr">
                        <a:spcBef>
                          <a:spcPts val="0"/>
                        </a:spcBef>
                        <a:spcAft>
                          <a:spcPts val="0"/>
                        </a:spcAft>
                      </a:pPr>
                      <a:r>
                        <a:rPr lang="en-US" sz="1200" b="1" dirty="0">
                          <a:latin typeface="Trebuchet MS"/>
                          <a:ea typeface="Times New Roman"/>
                          <a:cs typeface="Times New Roman"/>
                        </a:rPr>
                        <a:t>Service/Activity</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Location</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Frequency</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Projected Beginning Date</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Anticipated Duration</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Person(s)/Agency Responsible</a:t>
                      </a:r>
                      <a:endParaRPr lang="en-US" sz="1200" b="1" dirty="0">
                        <a:latin typeface="Times New Roman"/>
                        <a:ea typeface="Times New Roman"/>
                        <a:cs typeface="Times New Roman"/>
                      </a:endParaRPr>
                    </a:p>
                  </a:txBody>
                  <a:tcPr marL="19948" marR="199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4600">
                <a:tc>
                  <a:txBody>
                    <a:bodyPr/>
                    <a:lstStyle/>
                    <a:p>
                      <a:pPr marL="0" marR="0">
                        <a:spcBef>
                          <a:spcPts val="0"/>
                        </a:spcBef>
                        <a:spcAft>
                          <a:spcPts val="0"/>
                        </a:spcAft>
                      </a:pPr>
                      <a:r>
                        <a:rPr lang="en-US" sz="1500" b="1" dirty="0">
                          <a:effectLst/>
                          <a:latin typeface="+mn-lt"/>
                          <a:ea typeface="Times New Roman"/>
                        </a:rPr>
                        <a:t>*Develop replacement/ coping skills to reduce inappropriate responses to assignments and increase assignment completion.</a:t>
                      </a:r>
                      <a:endParaRPr lang="en-US" sz="1500" dirty="0">
                        <a:effectLst/>
                        <a:latin typeface="+mn-lt"/>
                        <a:ea typeface="Times New Roman"/>
                      </a:endParaRPr>
                    </a:p>
                    <a:p>
                      <a:pPr marL="0" marR="0">
                        <a:spcBef>
                          <a:spcPts val="0"/>
                        </a:spcBef>
                        <a:spcAft>
                          <a:spcPts val="0"/>
                        </a:spcAft>
                      </a:pPr>
                      <a:r>
                        <a:rPr lang="en-US" sz="1500" b="1" dirty="0">
                          <a:effectLst/>
                          <a:latin typeface="+mn-lt"/>
                          <a:ea typeface="Times New Roman"/>
                        </a:rPr>
                        <a:t> </a:t>
                      </a:r>
                      <a:endParaRPr lang="en-US" sz="15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smtClean="0">
                          <a:effectLst/>
                          <a:latin typeface="+mn-lt"/>
                          <a:ea typeface="Times New Roman"/>
                        </a:rPr>
                        <a:t>HS Academic </a:t>
                      </a:r>
                      <a:r>
                        <a:rPr lang="en-US" sz="1400" dirty="0">
                          <a:effectLst/>
                          <a:latin typeface="+mn-lt"/>
                          <a:ea typeface="Times New Roman"/>
                        </a:rPr>
                        <a:t>classes and Resource Room</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mn-lt"/>
                          <a:ea typeface="Times New Roman"/>
                        </a:rPr>
                        <a:t>During the school day</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10/4/11</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10/2/2012</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LEA, General  and Special Education Staff, Counselor</a:t>
                      </a:r>
                      <a:endParaRPr lang="en-US" sz="1600">
                        <a:effectLst/>
                        <a:latin typeface="+mn-lt"/>
                        <a:ea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3020">
                <a:tc>
                  <a:txBody>
                    <a:bodyPr/>
                    <a:lstStyle/>
                    <a:p>
                      <a:pPr marL="0" marR="0">
                        <a:spcBef>
                          <a:spcPts val="0"/>
                        </a:spcBef>
                        <a:spcAft>
                          <a:spcPts val="0"/>
                        </a:spcAft>
                      </a:pPr>
                      <a:r>
                        <a:rPr lang="en-US" sz="1500" b="1" dirty="0">
                          <a:effectLst/>
                          <a:latin typeface="+mn-lt"/>
                          <a:ea typeface="Times New Roman"/>
                        </a:rPr>
                        <a:t>*Improve organizational skills using self-monitoring checklist </a:t>
                      </a:r>
                      <a:endParaRPr lang="en-US" sz="15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latin typeface="+mn-lt"/>
                          <a:ea typeface="Times New Roman"/>
                        </a:rPr>
                        <a:t>HS Academic classes and Resource Room</a:t>
                      </a:r>
                      <a:endParaRPr lang="en-US" sz="1600" dirty="0" smtClean="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During the school day</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10/4/11</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10/2/2012</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Times New Roman"/>
                        </a:rPr>
                        <a:t>LEA, General  and Special Education Staff</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200">
                <a:tc>
                  <a:txBody>
                    <a:bodyPr/>
                    <a:lstStyle/>
                    <a:p>
                      <a:pPr marL="0" marR="0">
                        <a:spcBef>
                          <a:spcPts val="0"/>
                        </a:spcBef>
                        <a:spcAft>
                          <a:spcPts val="0"/>
                        </a:spcAft>
                      </a:pPr>
                      <a:r>
                        <a:rPr lang="en-US" sz="1500">
                          <a:effectLst/>
                          <a:latin typeface="+mn-lt"/>
                          <a:ea typeface="Times New Roman"/>
                        </a:rPr>
                        <a:t>Counseling to develop coping strategies to manage anger, frustration, anxiety.</a:t>
                      </a:r>
                    </a:p>
                    <a:p>
                      <a:pPr marL="0" marR="0">
                        <a:spcBef>
                          <a:spcPts val="0"/>
                        </a:spcBef>
                        <a:spcAft>
                          <a:spcPts val="0"/>
                        </a:spcAft>
                      </a:pPr>
                      <a:r>
                        <a:rPr lang="en-US" sz="1500">
                          <a:effectLst/>
                          <a:latin typeface="+mn-lt"/>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High School</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mn-lt"/>
                          <a:ea typeface="Times New Roman"/>
                        </a:rPr>
                        <a:t>30 </a:t>
                      </a:r>
                      <a:r>
                        <a:rPr lang="en-US" sz="1400" dirty="0" smtClean="0">
                          <a:effectLst/>
                          <a:latin typeface="+mn-lt"/>
                          <a:ea typeface="Times New Roman"/>
                        </a:rPr>
                        <a:t>minutes</a:t>
                      </a:r>
                    </a:p>
                    <a:p>
                      <a:pPr marL="0" marR="0">
                        <a:spcBef>
                          <a:spcPts val="0"/>
                        </a:spcBef>
                        <a:spcAft>
                          <a:spcPts val="0"/>
                        </a:spcAft>
                      </a:pPr>
                      <a:r>
                        <a:rPr lang="en-US" sz="1400" dirty="0" smtClean="0">
                          <a:effectLst/>
                          <a:latin typeface="+mn-lt"/>
                          <a:ea typeface="Times New Roman"/>
                        </a:rPr>
                        <a:t>/</a:t>
                      </a:r>
                      <a:r>
                        <a:rPr lang="en-US" sz="1400" dirty="0">
                          <a:effectLst/>
                          <a:latin typeface="+mn-lt"/>
                          <a:ea typeface="Times New Roman"/>
                        </a:rPr>
                        <a:t>week</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10/4/11</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effectLst/>
                          <a:latin typeface="+mn-lt"/>
                          <a:ea typeface="Times New Roman"/>
                        </a:rPr>
                        <a:t>10/2/2012</a:t>
                      </a:r>
                      <a:endParaRPr lang="en-US" sz="16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Times New Roman"/>
                        </a:rPr>
                        <a:t>LEA, School Counselor</a:t>
                      </a:r>
                      <a:endParaRPr lang="en-US" sz="16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marL="0" marR="0">
                        <a:spcBef>
                          <a:spcPts val="0"/>
                        </a:spcBef>
                        <a:spcAft>
                          <a:spcPts val="0"/>
                        </a:spcAft>
                      </a:pPr>
                      <a:r>
                        <a:rPr lang="en-US" sz="1500" dirty="0">
                          <a:effectLst/>
                          <a:latin typeface="+mn-lt"/>
                          <a:ea typeface="Times New Roman"/>
                        </a:rPr>
                        <a:t>Career exploration using materials in guidance office or on-line.</a:t>
                      </a:r>
                    </a:p>
                    <a:p>
                      <a:pPr marL="0" marR="0">
                        <a:spcBef>
                          <a:spcPts val="0"/>
                        </a:spcBef>
                        <a:spcAft>
                          <a:spcPts val="0"/>
                        </a:spcAft>
                      </a:pPr>
                      <a:r>
                        <a:rPr lang="en-US" sz="1500" dirty="0">
                          <a:effectLst/>
                          <a:latin typeface="+mn-lt"/>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effectLst/>
                          <a:latin typeface="+mn-lt"/>
                          <a:ea typeface="Times New Roman"/>
                        </a:rPr>
                        <a:t>HS</a:t>
                      </a:r>
                      <a:r>
                        <a:rPr lang="en-US" sz="1200" baseline="0" dirty="0" smtClean="0">
                          <a:effectLst/>
                          <a:latin typeface="+mn-lt"/>
                          <a:ea typeface="Times New Roman"/>
                        </a:rPr>
                        <a:t> </a:t>
                      </a:r>
                      <a:r>
                        <a:rPr lang="en-US" sz="1200" dirty="0" smtClean="0">
                          <a:effectLst/>
                          <a:latin typeface="+mn-lt"/>
                          <a:ea typeface="Times New Roman"/>
                        </a:rPr>
                        <a:t>Academic </a:t>
                      </a:r>
                      <a:r>
                        <a:rPr lang="en-US" sz="1200" dirty="0">
                          <a:effectLst/>
                          <a:latin typeface="+mn-lt"/>
                          <a:ea typeface="Times New Roman"/>
                        </a:rPr>
                        <a:t>classes, guidance office, and Resource Room</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mn-lt"/>
                          <a:ea typeface="Times New Roman"/>
                        </a:rPr>
                        <a:t>Two times per quarter</a:t>
                      </a:r>
                      <a:endParaRPr lang="en-US" sz="14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mn-lt"/>
                          <a:ea typeface="Times New Roman"/>
                        </a:rPr>
                        <a:t>10/4/11</a:t>
                      </a:r>
                      <a:endParaRPr lang="en-US" sz="14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mn-lt"/>
                          <a:ea typeface="Times New Roman"/>
                        </a:rPr>
                        <a:t>6/5/2012</a:t>
                      </a:r>
                      <a:endParaRPr lang="en-US" sz="140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ea typeface="Times New Roman"/>
                        </a:rPr>
                        <a:t>LEA, Special Education Staff, Guidance Counselor</a:t>
                      </a:r>
                      <a:endParaRPr lang="en-US" sz="1400" dirty="0">
                        <a:effectLst/>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8114" name="Slide Number Placeholder 3"/>
          <p:cNvSpPr>
            <a:spLocks noGrp="1"/>
          </p:cNvSpPr>
          <p:nvPr>
            <p:ph type="sldNum" sz="quarter" idx="12"/>
          </p:nvPr>
        </p:nvSpPr>
        <p:spPr/>
        <p:txBody>
          <a:bodyPr/>
          <a:lstStyle/>
          <a:p>
            <a:pPr>
              <a:defRPr/>
            </a:pPr>
            <a:fld id="{63284F1A-93BF-482E-8E73-34A2928AB8EC}" type="slidenum">
              <a:rPr lang="en-US" smtClean="0">
                <a:latin typeface="Arial" pitchFamily="34" charset="0"/>
              </a:rPr>
              <a:pPr>
                <a:defRPr/>
              </a:pPr>
              <a:t>43</a:t>
            </a:fld>
            <a:endParaRPr lang="en-US" smtClean="0">
              <a:latin typeface="Arial" pitchFamily="34" charset="0"/>
            </a:endParaRPr>
          </a:p>
        </p:txBody>
      </p:sp>
      <p:sp>
        <p:nvSpPr>
          <p:cNvPr id="31795" name="Slide Number Placeholder 5"/>
          <p:cNvSpPr txBox="1">
            <a:spLocks/>
          </p:cNvSpPr>
          <p:nvPr/>
        </p:nvSpPr>
        <p:spPr bwMode="auto">
          <a:xfrm rot="-1426176">
            <a:off x="4762595" y="4815435"/>
            <a:ext cx="4191000" cy="534988"/>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 Denotes measurable annual goal</a:t>
            </a:r>
          </a:p>
        </p:txBody>
      </p:sp>
      <p:pic>
        <p:nvPicPr>
          <p:cNvPr id="6"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8305810" y="0"/>
            <a:ext cx="723983" cy="94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097160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5"/>
          <p:cNvSpPr>
            <a:spLocks noGrp="1" noChangeArrowheads="1"/>
          </p:cNvSpPr>
          <p:nvPr>
            <p:ph type="title"/>
          </p:nvPr>
        </p:nvSpPr>
        <p:spPr>
          <a:xfrm>
            <a:off x="215813" y="228312"/>
            <a:ext cx="8001000" cy="584775"/>
          </a:xfrm>
        </p:spPr>
        <p:txBody>
          <a:bodyPr>
            <a:spAutoFit/>
          </a:bodyPr>
          <a:lstStyle/>
          <a:p>
            <a:pPr eaLnBrk="1" hangingPunct="1"/>
            <a:r>
              <a:rPr lang="en-US" sz="3200" dirty="0">
                <a:solidFill>
                  <a:srgbClr val="000099"/>
                </a:solidFill>
              </a:rPr>
              <a:t>Example Grid </a:t>
            </a:r>
            <a:r>
              <a:rPr lang="en-US" sz="3200" dirty="0" smtClean="0">
                <a:solidFill>
                  <a:srgbClr val="000099"/>
                </a:solidFill>
              </a:rPr>
              <a:t>– Independent Living:  </a:t>
            </a:r>
            <a:r>
              <a:rPr lang="en-US" sz="3200" dirty="0" smtClean="0">
                <a:solidFill>
                  <a:srgbClr val="800000"/>
                </a:solidFill>
              </a:rPr>
              <a:t>Caroline</a:t>
            </a:r>
            <a:endParaRPr lang="en-US" sz="3200" dirty="0" smtClean="0"/>
          </a:p>
        </p:txBody>
      </p:sp>
      <p:graphicFrame>
        <p:nvGraphicFramePr>
          <p:cNvPr id="9" name="Table Placeholder 8"/>
          <p:cNvGraphicFramePr>
            <a:graphicFrameLocks noGrp="1"/>
          </p:cNvGraphicFramePr>
          <p:nvPr>
            <p:ph type="tbl" idx="1"/>
            <p:extLst>
              <p:ext uri="{D42A27DB-BD31-4B8C-83A1-F6EECF244321}">
                <p14:modId xmlns:p14="http://schemas.microsoft.com/office/powerpoint/2010/main" val="390486877"/>
              </p:ext>
            </p:extLst>
          </p:nvPr>
        </p:nvGraphicFramePr>
        <p:xfrm>
          <a:off x="228611" y="914408"/>
          <a:ext cx="8686799" cy="5584849"/>
        </p:xfrm>
        <a:graphic>
          <a:graphicData uri="http://schemas.openxmlformats.org/drawingml/2006/table">
            <a:tbl>
              <a:tblPr/>
              <a:tblGrid>
                <a:gridCol w="3010687"/>
                <a:gridCol w="993299"/>
                <a:gridCol w="1253816"/>
                <a:gridCol w="1143000"/>
                <a:gridCol w="780655"/>
                <a:gridCol w="185877"/>
                <a:gridCol w="1319468"/>
              </a:tblGrid>
              <a:tr h="65251">
                <a:tc gridSpan="5">
                  <a:txBody>
                    <a:bodyPr/>
                    <a:lstStyle/>
                    <a:p>
                      <a:pPr marL="0" marR="0">
                        <a:spcBef>
                          <a:spcPts val="0"/>
                        </a:spcBef>
                        <a:spcAft>
                          <a:spcPts val="0"/>
                        </a:spcAft>
                      </a:pPr>
                      <a:r>
                        <a:rPr lang="en-US" sz="300" b="1" dirty="0">
                          <a:latin typeface="Trebuchet MS"/>
                          <a:ea typeface="Times New Roman"/>
                          <a:cs typeface="Times New Roman"/>
                        </a:rPr>
                        <a:t>Employment Goal:</a:t>
                      </a:r>
                      <a:endParaRPr lang="en-US" sz="300"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2">
                  <a:txBody>
                    <a:bodyPr/>
                    <a:lstStyle/>
                    <a:p>
                      <a:pPr marL="0" marR="0" algn="ctr">
                        <a:spcBef>
                          <a:spcPts val="0"/>
                        </a:spcBef>
                        <a:spcAft>
                          <a:spcPts val="0"/>
                        </a:spcAft>
                      </a:pPr>
                      <a:r>
                        <a:rPr lang="en-US" sz="1200" dirty="0">
                          <a:latin typeface="Trebuchet MS"/>
                          <a:ea typeface="Times New Roman"/>
                          <a:cs typeface="Times New Roman"/>
                        </a:rPr>
                        <a:t>Measurable Annual Goal</a:t>
                      </a:r>
                      <a:endParaRPr lang="en-US" sz="1200" dirty="0">
                        <a:latin typeface="Times New Roman"/>
                        <a:ea typeface="Times New Roman"/>
                        <a:cs typeface="Times New Roman"/>
                      </a:endParaRPr>
                    </a:p>
                    <a:p>
                      <a:pPr marL="0" marR="0" algn="ctr">
                        <a:spcBef>
                          <a:spcPts val="0"/>
                        </a:spcBef>
                        <a:spcAft>
                          <a:spcPts val="0"/>
                        </a:spcAft>
                      </a:pPr>
                      <a:r>
                        <a:rPr lang="en-US" sz="1200" b="1" u="sng" dirty="0">
                          <a:latin typeface="Trebuchet MS"/>
                          <a:ea typeface="Times New Roman"/>
                          <a:cs typeface="Times New Roman"/>
                        </a:rPr>
                        <a:t>Yes</a:t>
                      </a:r>
                      <a:r>
                        <a:rPr lang="en-US" sz="1200" dirty="0">
                          <a:latin typeface="Trebuchet MS"/>
                          <a:ea typeface="Times New Roman"/>
                          <a:cs typeface="Times New Roman"/>
                        </a:rPr>
                        <a:t>/No</a:t>
                      </a:r>
                      <a:endParaRPr lang="en-US" sz="1200" dirty="0">
                        <a:latin typeface="Times New Roman"/>
                        <a:ea typeface="Times New Roman"/>
                        <a:cs typeface="Times New Roman"/>
                      </a:endParaRPr>
                    </a:p>
                    <a:p>
                      <a:pPr marL="0" marR="0" algn="ctr">
                        <a:spcBef>
                          <a:spcPts val="0"/>
                        </a:spcBef>
                        <a:spcAft>
                          <a:spcPts val="0"/>
                        </a:spcAft>
                      </a:pPr>
                      <a:r>
                        <a:rPr lang="en-US" sz="1200" dirty="0">
                          <a:latin typeface="Trebuchet MS"/>
                          <a:ea typeface="Times New Roman"/>
                          <a:cs typeface="Times New Roman"/>
                        </a:rPr>
                        <a:t>(Document in Section V)</a:t>
                      </a:r>
                      <a:endParaRPr lang="en-US" sz="1200"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r>
              <a:tr h="1245870">
                <a:tc gridSpan="5">
                  <a:txBody>
                    <a:bodyPr/>
                    <a:lstStyle/>
                    <a:p>
                      <a:r>
                        <a:rPr lang="en-US" sz="1800" b="1" kern="1200" dirty="0" smtClean="0">
                          <a:solidFill>
                            <a:schemeClr val="tx1"/>
                          </a:solidFill>
                          <a:latin typeface="+mn-lt"/>
                          <a:ea typeface="+mn-ea"/>
                          <a:cs typeface="+mn-cs"/>
                        </a:rPr>
                        <a:t>Independent Living Goal, if appropriate:</a:t>
                      </a:r>
                    </a:p>
                    <a:p>
                      <a:r>
                        <a:rPr lang="en-US" sz="18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Caroline has a goal of living independently at some point after graduation.</a:t>
                      </a:r>
                    </a:p>
                    <a:p>
                      <a:pPr marL="0" marR="0">
                        <a:spcBef>
                          <a:spcPts val="0"/>
                        </a:spcBef>
                        <a:spcAft>
                          <a:spcPts val="0"/>
                        </a:spcAft>
                      </a:pPr>
                      <a:endParaRPr lang="en-US" sz="1200" dirty="0">
                        <a:latin typeface="Times New Roman"/>
                        <a:ea typeface="Times New Roman"/>
                        <a:cs typeface="Times New Roman"/>
                      </a:endParaRPr>
                    </a:p>
                  </a:txBody>
                  <a:tcPr marL="19947" marR="19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254455">
                <a:tc gridSpan="7">
                  <a:txBody>
                    <a:bodyPr/>
                    <a:lstStyle/>
                    <a:p>
                      <a:pPr marL="0" marR="0">
                        <a:spcBef>
                          <a:spcPts val="0"/>
                        </a:spcBef>
                        <a:spcAft>
                          <a:spcPts val="0"/>
                        </a:spcAft>
                      </a:pPr>
                      <a:r>
                        <a:rPr lang="en-US" sz="1400" b="1" dirty="0">
                          <a:latin typeface="Trebuchet MS"/>
                          <a:ea typeface="Times New Roman"/>
                          <a:cs typeface="Times New Roman"/>
                        </a:rPr>
                        <a:t>Courses of Study:</a:t>
                      </a:r>
                      <a:endParaRPr lang="en-US" sz="14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0060">
                <a:tc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Biology, English, American History, Algebra I, Art,  Drivers Education (second semester)</a:t>
                      </a:r>
                      <a:endParaRPr lang="en-US" sz="1800" kern="1200" dirty="0" smtClean="0">
                        <a:solidFill>
                          <a:schemeClr val="tx1"/>
                        </a:solidFill>
                        <a:latin typeface="+mn-lt"/>
                        <a:ea typeface="+mn-ea"/>
                        <a:cs typeface="+mn-cs"/>
                      </a:endParaRPr>
                    </a:p>
                  </a:txBody>
                  <a:tcPr marL="19947" marR="19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03274">
                <a:tc>
                  <a:txBody>
                    <a:bodyPr/>
                    <a:lstStyle/>
                    <a:p>
                      <a:pPr marL="0" marR="0" algn="ctr">
                        <a:spcBef>
                          <a:spcPts val="0"/>
                        </a:spcBef>
                        <a:spcAft>
                          <a:spcPts val="0"/>
                        </a:spcAft>
                      </a:pPr>
                      <a:r>
                        <a:rPr lang="en-US" sz="1200" b="1" dirty="0">
                          <a:latin typeface="Trebuchet MS"/>
                          <a:ea typeface="Times New Roman"/>
                          <a:cs typeface="Times New Roman"/>
                        </a:rPr>
                        <a:t>Service/Activity</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Location</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Frequency</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Projected Beginning Date</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1200" b="1" dirty="0">
                          <a:latin typeface="Trebuchet MS"/>
                          <a:ea typeface="Times New Roman"/>
                          <a:cs typeface="Times New Roman"/>
                        </a:rPr>
                        <a:t>Anticipated Duration</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spcBef>
                          <a:spcPts val="0"/>
                        </a:spcBef>
                        <a:spcAft>
                          <a:spcPts val="0"/>
                        </a:spcAft>
                      </a:pPr>
                      <a:endParaRPr lang="en-US" sz="1200" b="1" dirty="0">
                        <a:latin typeface="Times New Roman"/>
                        <a:ea typeface="Times New Roman"/>
                        <a:cs typeface="Times New Roman"/>
                      </a:endParaRPr>
                    </a:p>
                  </a:txBody>
                  <a:tcPr marL="19946" marR="199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latin typeface="Trebuchet MS"/>
                          <a:ea typeface="Times New Roman"/>
                          <a:cs typeface="Times New Roman"/>
                        </a:rPr>
                        <a:t>Person(s)/Agency Responsible</a:t>
                      </a:r>
                      <a:endParaRPr lang="en-US" sz="1200" b="1" dirty="0">
                        <a:latin typeface="Times New Roman"/>
                        <a:ea typeface="Times New Roman"/>
                        <a:cs typeface="Times New Roman"/>
                      </a:endParaRPr>
                    </a:p>
                  </a:txBody>
                  <a:tcPr marL="19947" marR="199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0210">
                <a:tc>
                  <a:txBody>
                    <a:bodyPr/>
                    <a:lstStyle/>
                    <a:p>
                      <a:pPr marL="0" marR="0">
                        <a:spcBef>
                          <a:spcPts val="0"/>
                        </a:spcBef>
                        <a:spcAft>
                          <a:spcPts val="0"/>
                        </a:spcAft>
                      </a:pPr>
                      <a:r>
                        <a:rPr lang="en-US" sz="1800" b="1" dirty="0">
                          <a:latin typeface="+mn-lt"/>
                          <a:ea typeface="Times New Roman"/>
                        </a:rPr>
                        <a:t>*Develop budgeting skills</a:t>
                      </a:r>
                      <a:endParaRPr lang="en-US" sz="20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High School </a:t>
                      </a:r>
                    </a:p>
                    <a:p>
                      <a:pPr marL="0" marR="0" algn="ctr">
                        <a:spcBef>
                          <a:spcPts val="0"/>
                        </a:spcBef>
                        <a:spcAft>
                          <a:spcPts val="0"/>
                        </a:spcAft>
                      </a:pPr>
                      <a:r>
                        <a:rPr lang="en-US" sz="1600" dirty="0">
                          <a:latin typeface="+mn-lt"/>
                          <a:ea typeface="Times New Roman"/>
                        </a:rPr>
                        <a:t>Resource Room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During the School Day </a:t>
                      </a:r>
                      <a:endParaRPr lang="en-US" sz="18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mn-lt"/>
                          <a:ea typeface="Times New Roman"/>
                          <a:cs typeface="Times New Roman"/>
                        </a:rPr>
                        <a:t>10/4/11</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1600" dirty="0" smtClean="0">
                          <a:latin typeface="+mn-lt"/>
                          <a:ea typeface="Times New Roman"/>
                          <a:cs typeface="Times New Roman"/>
                        </a:rPr>
                        <a:t>10/2/2012</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spcBef>
                          <a:spcPts val="0"/>
                        </a:spcBef>
                        <a:spcAft>
                          <a:spcPts val="0"/>
                        </a:spcAft>
                      </a:pPr>
                      <a:endParaRPr lang="en-US" sz="1600" dirty="0">
                        <a:latin typeface="+mn-lt"/>
                        <a:ea typeface="Times New Roman"/>
                      </a:endParaRPr>
                    </a:p>
                  </a:txBody>
                  <a:tcPr marL="68580" marR="6858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mn-lt"/>
                          <a:ea typeface="Times New Roman"/>
                        </a:rPr>
                        <a:t>LEA, Special Education Staff</a:t>
                      </a:r>
                      <a:endParaRPr lang="en-US" sz="1600" dirty="0">
                        <a:latin typeface="+mn-lt"/>
                        <a:ea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70">
                <a:tc>
                  <a:txBody>
                    <a:bodyPr/>
                    <a:lstStyle/>
                    <a:p>
                      <a:pPr marL="0" marR="0">
                        <a:spcBef>
                          <a:spcPts val="0"/>
                        </a:spcBef>
                        <a:spcAft>
                          <a:spcPts val="0"/>
                        </a:spcAft>
                      </a:pPr>
                      <a:r>
                        <a:rPr lang="en-US" sz="1800" dirty="0">
                          <a:latin typeface="+mn-lt"/>
                          <a:ea typeface="Times New Roman"/>
                        </a:rPr>
                        <a:t>Participate in after-school Drivers Education Class</a:t>
                      </a:r>
                      <a:endParaRPr lang="en-US" sz="20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High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One time per week after school, second semester</a:t>
                      </a:r>
                      <a:endParaRPr lang="en-US" sz="18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mn-lt"/>
                          <a:ea typeface="Times New Roman"/>
                        </a:rPr>
                        <a:t>1/17/12</a:t>
                      </a:r>
                      <a:endParaRPr lang="en-US" sz="18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600" kern="1200" dirty="0" smtClean="0">
                          <a:solidFill>
                            <a:schemeClr val="tx1"/>
                          </a:solidFill>
                          <a:latin typeface="+mn-lt"/>
                          <a:ea typeface="+mn-ea"/>
                          <a:cs typeface="+mn-cs"/>
                        </a:rPr>
                        <a:t>6/5/2012</a:t>
                      </a:r>
                      <a:endParaRPr lang="en-US" sz="1600" dirty="0">
                        <a:latin typeface="+mn-lt"/>
                        <a:ea typeface="Times New Roman"/>
                        <a:cs typeface="Times New Roman"/>
                      </a:endParaRPr>
                    </a:p>
                  </a:txBody>
                  <a:tcPr marL="19947" marR="19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spcBef>
                          <a:spcPts val="0"/>
                        </a:spcBef>
                        <a:spcAft>
                          <a:spcPts val="0"/>
                        </a:spcAft>
                      </a:pPr>
                      <a:endParaRPr lang="en-US" sz="1600" dirty="0">
                        <a:latin typeface="+mn-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LEA, General  </a:t>
                      </a:r>
                      <a:r>
                        <a:rPr lang="en-US" sz="1600" dirty="0" smtClean="0">
                          <a:latin typeface="+mn-lt"/>
                          <a:ea typeface="Times New Roman"/>
                        </a:rPr>
                        <a:t>Education Staff</a:t>
                      </a:r>
                      <a:endParaRPr lang="en-US" sz="16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5920">
                <a:tc>
                  <a:txBody>
                    <a:bodyPr/>
                    <a:lstStyle/>
                    <a:p>
                      <a:pPr marL="0" marR="0">
                        <a:spcBef>
                          <a:spcPts val="0"/>
                        </a:spcBef>
                        <a:spcAft>
                          <a:spcPts val="0"/>
                        </a:spcAft>
                      </a:pPr>
                      <a:r>
                        <a:rPr lang="en-US" sz="1800" dirty="0">
                          <a:latin typeface="+mn-lt"/>
                          <a:ea typeface="Times New Roman"/>
                        </a:rPr>
                        <a:t>Explore Pennsylvania Youth Leadership Network (PYLN) Toolkit during Resource period </a:t>
                      </a:r>
                      <a:endParaRPr lang="en-US" sz="20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High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Biweekly</a:t>
                      </a:r>
                      <a:endParaRPr lang="en-US" sz="18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mn-lt"/>
                          <a:ea typeface="Times New Roman"/>
                          <a:cs typeface="Times New Roman"/>
                        </a:rPr>
                        <a:t>10/4/11</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1600" kern="1200" dirty="0" smtClean="0">
                          <a:solidFill>
                            <a:schemeClr val="tx1"/>
                          </a:solidFill>
                          <a:latin typeface="+mn-lt"/>
                          <a:ea typeface="+mn-ea"/>
                          <a:cs typeface="+mn-cs"/>
                        </a:rPr>
                        <a:t>6/5/2012</a:t>
                      </a:r>
                      <a:endParaRPr lang="en-US"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spcBef>
                          <a:spcPts val="0"/>
                        </a:spcBef>
                        <a:spcAft>
                          <a:spcPts val="0"/>
                        </a:spcAft>
                      </a:pPr>
                      <a:endParaRPr lang="en-US" sz="1600" dirty="0">
                        <a:latin typeface="+mn-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latin typeface="+mn-lt"/>
                          <a:ea typeface="Times New Roman"/>
                        </a:rPr>
                        <a:t>LEA, </a:t>
                      </a:r>
                      <a:r>
                        <a:rPr lang="en-US" sz="1600" dirty="0" smtClean="0">
                          <a:latin typeface="+mn-lt"/>
                          <a:ea typeface="Times New Roman"/>
                        </a:rPr>
                        <a:t>Special </a:t>
                      </a:r>
                      <a:r>
                        <a:rPr lang="en-US" sz="1600" dirty="0">
                          <a:latin typeface="+mn-lt"/>
                          <a:ea typeface="Times New Roman"/>
                        </a:rPr>
                        <a:t>Education Staff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9138" name="Slide Number Placeholder 3"/>
          <p:cNvSpPr>
            <a:spLocks noGrp="1"/>
          </p:cNvSpPr>
          <p:nvPr>
            <p:ph type="sldNum" sz="quarter" idx="12"/>
          </p:nvPr>
        </p:nvSpPr>
        <p:spPr/>
        <p:txBody>
          <a:bodyPr/>
          <a:lstStyle/>
          <a:p>
            <a:pPr>
              <a:defRPr/>
            </a:pPr>
            <a:fld id="{79C19C5E-9A3A-43EF-BE3A-B0F7EB73C911}" type="slidenum">
              <a:rPr lang="en-US" smtClean="0">
                <a:latin typeface="Arial" pitchFamily="34" charset="0"/>
              </a:rPr>
              <a:pPr>
                <a:defRPr/>
              </a:pPr>
              <a:t>44</a:t>
            </a:fld>
            <a:endParaRPr lang="en-US" smtClean="0">
              <a:latin typeface="Arial" pitchFamily="34" charset="0"/>
            </a:endParaRPr>
          </a:p>
        </p:txBody>
      </p:sp>
      <p:sp>
        <p:nvSpPr>
          <p:cNvPr id="32819" name="Slide Number Placeholder 5"/>
          <p:cNvSpPr txBox="1">
            <a:spLocks/>
          </p:cNvSpPr>
          <p:nvPr/>
        </p:nvSpPr>
        <p:spPr bwMode="auto">
          <a:xfrm rot="-1426176">
            <a:off x="5187863" y="5393922"/>
            <a:ext cx="4191000" cy="534988"/>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 Denotes measurable annual goal</a:t>
            </a:r>
          </a:p>
        </p:txBody>
      </p:sp>
      <p:pic>
        <p:nvPicPr>
          <p:cNvPr id="6"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8305810" y="0"/>
            <a:ext cx="723983" cy="94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40946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22" name="Slide Number Placeholder 2"/>
          <p:cNvSpPr>
            <a:spLocks noGrp="1"/>
          </p:cNvSpPr>
          <p:nvPr>
            <p:ph type="sldNum" sz="quarter" idx="12"/>
          </p:nvPr>
        </p:nvSpPr>
        <p:spPr/>
        <p:txBody>
          <a:bodyPr/>
          <a:lstStyle/>
          <a:p>
            <a:pPr>
              <a:defRPr/>
            </a:pPr>
            <a:fld id="{538F459B-EBC1-4D50-BC9C-1933895D4470}" type="slidenum">
              <a:rPr lang="en-US" smtClean="0">
                <a:latin typeface="Arial" pitchFamily="34" charset="0"/>
              </a:rPr>
              <a:pPr>
                <a:defRPr/>
              </a:pPr>
              <a:t>45</a:t>
            </a:fld>
            <a:endParaRPr lang="en-US" smtClean="0">
              <a:latin typeface="Arial" pitchFamily="34" charset="0"/>
            </a:endParaRPr>
          </a:p>
        </p:txBody>
      </p:sp>
      <p:graphicFrame>
        <p:nvGraphicFramePr>
          <p:cNvPr id="5" name="Diagram 4"/>
          <p:cNvGraphicFramePr/>
          <p:nvPr/>
        </p:nvGraphicFramePr>
        <p:xfrm>
          <a:off x="228600" y="838200"/>
          <a:ext cx="85344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156" name="TextBox 8"/>
          <p:cNvSpPr txBox="1">
            <a:spLocks noChangeArrowheads="1"/>
          </p:cNvSpPr>
          <p:nvPr/>
        </p:nvSpPr>
        <p:spPr bwMode="auto">
          <a:xfrm>
            <a:off x="1143000" y="8"/>
            <a:ext cx="7620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2800" dirty="0">
                <a:latin typeface="+mn-lt"/>
              </a:rPr>
              <a:t>Caroline:  </a:t>
            </a:r>
            <a:r>
              <a:rPr lang="en-US" sz="2800" dirty="0" smtClean="0">
                <a:latin typeface="+mn-lt"/>
              </a:rPr>
              <a:t>Alignment within the IEP: </a:t>
            </a:r>
          </a:p>
          <a:p>
            <a:pPr algn="ctr" eaLnBrk="1" hangingPunct="1"/>
            <a:r>
              <a:rPr lang="en-US" sz="2800" dirty="0" smtClean="0">
                <a:latin typeface="+mn-lt"/>
              </a:rPr>
              <a:t>Math </a:t>
            </a:r>
            <a:r>
              <a:rPr lang="en-US" sz="2800" dirty="0">
                <a:latin typeface="+mn-lt"/>
              </a:rPr>
              <a:t>Example</a:t>
            </a:r>
          </a:p>
        </p:txBody>
      </p:sp>
    </p:spTree>
    <p:extLst>
      <p:ext uri="{BB962C8B-B14F-4D97-AF65-F5344CB8AC3E}">
        <p14:creationId xmlns:p14="http://schemas.microsoft.com/office/powerpoint/2010/main" val="208580910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81000" y="304800"/>
            <a:ext cx="8458200" cy="685800"/>
          </a:xfrm>
        </p:spPr>
        <p:txBody>
          <a:bodyPr/>
          <a:lstStyle/>
          <a:p>
            <a:r>
              <a:rPr lang="en-US" dirty="0" smtClean="0">
                <a:solidFill>
                  <a:srgbClr val="000099"/>
                </a:solidFill>
              </a:rPr>
              <a:t>High Quality Services and Activities</a:t>
            </a:r>
          </a:p>
        </p:txBody>
      </p:sp>
      <p:sp>
        <p:nvSpPr>
          <p:cNvPr id="41987" name="Content Placeholder 2"/>
          <p:cNvSpPr>
            <a:spLocks noGrp="1"/>
          </p:cNvSpPr>
          <p:nvPr>
            <p:ph idx="1"/>
          </p:nvPr>
        </p:nvSpPr>
        <p:spPr>
          <a:xfrm>
            <a:off x="457200" y="1219200"/>
            <a:ext cx="7467600" cy="5334000"/>
          </a:xfrm>
        </p:spPr>
        <p:txBody>
          <a:bodyPr/>
          <a:lstStyle/>
          <a:p>
            <a:pPr>
              <a:buFont typeface="Wingdings" pitchFamily="2" charset="2"/>
              <a:buNone/>
            </a:pPr>
            <a:r>
              <a:rPr lang="en-US" sz="2800" dirty="0" smtClean="0"/>
              <a:t>Standards-based instruction that addresses:</a:t>
            </a:r>
          </a:p>
          <a:p>
            <a:r>
              <a:rPr lang="en-US" sz="2800" dirty="0" smtClean="0"/>
              <a:t>Academic skills in the context of real life experiences </a:t>
            </a:r>
          </a:p>
          <a:p>
            <a:r>
              <a:rPr lang="en-US" sz="2800" dirty="0" smtClean="0"/>
              <a:t>Self determination and self advocacy skills</a:t>
            </a:r>
          </a:p>
          <a:p>
            <a:r>
              <a:rPr lang="en-US" sz="2800" dirty="0" smtClean="0"/>
              <a:t>Social skills for school, work, and community living</a:t>
            </a:r>
          </a:p>
          <a:p>
            <a:r>
              <a:rPr lang="en-US" sz="2800" dirty="0" smtClean="0"/>
              <a:t>Learning strategies and study skills</a:t>
            </a:r>
          </a:p>
          <a:p>
            <a:r>
              <a:rPr lang="en-US" sz="2800" dirty="0" smtClean="0"/>
              <a:t>A progression of </a:t>
            </a:r>
            <a:r>
              <a:rPr lang="en-US" sz="2800" b="1" dirty="0" smtClean="0">
                <a:solidFill>
                  <a:srgbClr val="000099"/>
                </a:solidFill>
              </a:rPr>
              <a:t>career awareness, career exploration, career preparation</a:t>
            </a:r>
          </a:p>
          <a:p>
            <a:r>
              <a:rPr lang="en-US" sz="2800" dirty="0" smtClean="0"/>
              <a:t>Work related skills and behaviors</a:t>
            </a:r>
          </a:p>
          <a:p>
            <a:pPr>
              <a:buFont typeface="Wingdings" pitchFamily="2" charset="2"/>
              <a:buNone/>
            </a:pPr>
            <a:r>
              <a:rPr lang="en-US" dirty="0" smtClean="0"/>
              <a:t>	And</a:t>
            </a:r>
            <a:r>
              <a:rPr lang="en-US" b="1" dirty="0" smtClean="0">
                <a:solidFill>
                  <a:srgbClr val="000099"/>
                </a:solidFill>
              </a:rPr>
              <a:t>, flexible pathways to graduation</a:t>
            </a:r>
          </a:p>
          <a:p>
            <a:pPr>
              <a:buFont typeface="Wingdings" pitchFamily="2" charset="2"/>
              <a:buNone/>
            </a:pPr>
            <a:endParaRPr lang="en-US" dirty="0" smtClean="0"/>
          </a:p>
          <a:p>
            <a:endParaRPr lang="en-US" dirty="0" smtClean="0"/>
          </a:p>
        </p:txBody>
      </p:sp>
      <p:sp>
        <p:nvSpPr>
          <p:cNvPr id="41988" name="Slide Number Placeholder 3"/>
          <p:cNvSpPr>
            <a:spLocks noGrp="1"/>
          </p:cNvSpPr>
          <p:nvPr>
            <p:ph type="sldNum" sz="quarter" idx="12"/>
          </p:nvPr>
        </p:nvSpPr>
        <p:spPr>
          <a:xfrm>
            <a:off x="8305800" y="6248400"/>
            <a:ext cx="53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9E43E1-0695-4F85-8CE8-F77DA30F3C90}" type="slidenum">
              <a:rPr lang="en-US" smtClean="0"/>
              <a:pPr eaLnBrk="1" hangingPunct="1"/>
              <a:t>46</a:t>
            </a:fld>
            <a:endParaRPr lang="en-US" smtClean="0"/>
          </a:p>
        </p:txBody>
      </p:sp>
      <p:pic>
        <p:nvPicPr>
          <p:cNvPr id="41989" name="Picture 4" descr="C:\Documents and Settings\rnilles\Local Settings\Temporary Internet Files\Content.IE5\5BB5LPJX\MCj023193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0813" y="4114800"/>
            <a:ext cx="1373187"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13799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More About Career Exploration</a:t>
            </a:r>
          </a:p>
        </p:txBody>
      </p:sp>
      <p:sp>
        <p:nvSpPr>
          <p:cNvPr id="43011" name="Rectangle 3"/>
          <p:cNvSpPr>
            <a:spLocks noGrp="1" noChangeArrowheads="1"/>
          </p:cNvSpPr>
          <p:nvPr>
            <p:ph idx="1"/>
          </p:nvPr>
        </p:nvSpPr>
        <p:spPr>
          <a:xfrm>
            <a:off x="304800" y="1371608"/>
            <a:ext cx="8382000" cy="4754563"/>
          </a:xfrm>
        </p:spPr>
        <p:txBody>
          <a:bodyPr/>
          <a:lstStyle/>
          <a:p>
            <a:pPr marL="0" indent="0">
              <a:buNone/>
            </a:pPr>
            <a:r>
              <a:rPr lang="en-US" dirty="0" smtClean="0"/>
              <a:t>Career Exploration:</a:t>
            </a:r>
          </a:p>
          <a:p>
            <a:r>
              <a:rPr lang="en-US" dirty="0" smtClean="0"/>
              <a:t>Determines the educational requirements for a chosen field</a:t>
            </a:r>
          </a:p>
          <a:p>
            <a:r>
              <a:rPr lang="en-US" dirty="0" smtClean="0"/>
              <a:t>Helps determine the outlook for the chosen field</a:t>
            </a:r>
          </a:p>
          <a:p>
            <a:r>
              <a:rPr lang="en-US" dirty="0" smtClean="0"/>
              <a:t>Identifies training options</a:t>
            </a:r>
          </a:p>
          <a:p>
            <a:r>
              <a:rPr lang="en-US" dirty="0" smtClean="0"/>
              <a:t>Identifies skills needed within a specific career field</a:t>
            </a:r>
          </a:p>
          <a:p>
            <a:r>
              <a:rPr lang="en-US" dirty="0" smtClean="0"/>
              <a:t>Helps to align courses of study</a:t>
            </a:r>
          </a:p>
          <a:p>
            <a:pPr>
              <a:buFontTx/>
              <a:buNone/>
            </a:pPr>
            <a:endParaRPr lang="en-US" dirty="0" smtClean="0"/>
          </a:p>
        </p:txBody>
      </p:sp>
    </p:spTree>
    <p:extLst>
      <p:ext uri="{BB962C8B-B14F-4D97-AF65-F5344CB8AC3E}">
        <p14:creationId xmlns:p14="http://schemas.microsoft.com/office/powerpoint/2010/main" val="757000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Services and Activities in the General Curriculum</a:t>
            </a:r>
            <a:endParaRPr lang="en-US" sz="3200" dirty="0"/>
          </a:p>
        </p:txBody>
      </p:sp>
      <p:sp>
        <p:nvSpPr>
          <p:cNvPr id="4" name="Content Placeholder 3"/>
          <p:cNvSpPr>
            <a:spLocks noGrp="1"/>
          </p:cNvSpPr>
          <p:nvPr>
            <p:ph idx="1"/>
          </p:nvPr>
        </p:nvSpPr>
        <p:spPr>
          <a:xfrm>
            <a:off x="304800" y="1295408"/>
            <a:ext cx="8382000" cy="4830763"/>
          </a:xfrm>
        </p:spPr>
        <p:txBody>
          <a:bodyPr/>
          <a:lstStyle/>
          <a:p>
            <a:r>
              <a:rPr lang="en-US" dirty="0" smtClean="0"/>
              <a:t>Make use of transition activities that take place as part of:</a:t>
            </a:r>
          </a:p>
          <a:p>
            <a:pPr lvl="1"/>
            <a:r>
              <a:rPr lang="en-US" dirty="0" smtClean="0"/>
              <a:t>General education courses (resume writing, food preparation, career research, career portfolios)</a:t>
            </a:r>
          </a:p>
          <a:p>
            <a:pPr lvl="1"/>
            <a:r>
              <a:rPr lang="en-US" dirty="0" smtClean="0"/>
              <a:t>Guidance services</a:t>
            </a:r>
          </a:p>
          <a:p>
            <a:pPr lvl="1"/>
            <a:r>
              <a:rPr lang="en-US" dirty="0" smtClean="0"/>
              <a:t>Other school activities</a:t>
            </a:r>
          </a:p>
          <a:p>
            <a:pPr lvl="1"/>
            <a:endParaRPr lang="en-US" dirty="0"/>
          </a:p>
          <a:p>
            <a:r>
              <a:rPr lang="en-US" dirty="0" smtClean="0"/>
              <a:t>Be sure to list in the transition grid, as appropriate</a:t>
            </a:r>
          </a:p>
          <a:p>
            <a:r>
              <a:rPr lang="en-US" dirty="0" smtClean="0"/>
              <a:t>Many districts “map out” activities by grade</a:t>
            </a:r>
          </a:p>
          <a:p>
            <a:pPr marL="914400" lvl="2" indent="0">
              <a:buNone/>
            </a:pPr>
            <a:endParaRPr lang="en-US" dirty="0"/>
          </a:p>
        </p:txBody>
      </p:sp>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48</a:t>
            </a:fld>
            <a:endParaRPr lang="en-US"/>
          </a:p>
        </p:txBody>
      </p:sp>
    </p:spTree>
    <p:extLst>
      <p:ext uri="{BB962C8B-B14F-4D97-AF65-F5344CB8AC3E}">
        <p14:creationId xmlns:p14="http://schemas.microsoft.com/office/powerpoint/2010/main" val="39775926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a:xfrm>
            <a:off x="6553200" y="6248400"/>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C03CFB-C303-4ECE-A19C-BBA47898DC11}" type="slidenum">
              <a:rPr lang="en-US" smtClean="0"/>
              <a:pPr eaLnBrk="1" hangingPunct="1"/>
              <a:t>49</a:t>
            </a:fld>
            <a:endParaRPr lang="en-US" smtClean="0"/>
          </a:p>
        </p:txBody>
      </p:sp>
      <p:sp>
        <p:nvSpPr>
          <p:cNvPr id="40963" name="Rectangle 2"/>
          <p:cNvSpPr>
            <a:spLocks noGrp="1" noChangeArrowheads="1"/>
          </p:cNvSpPr>
          <p:nvPr>
            <p:ph type="title"/>
          </p:nvPr>
        </p:nvSpPr>
        <p:spPr>
          <a:xfrm>
            <a:off x="457200" y="274638"/>
            <a:ext cx="8458200" cy="563562"/>
          </a:xfrm>
        </p:spPr>
        <p:txBody>
          <a:bodyPr/>
          <a:lstStyle/>
          <a:p>
            <a:r>
              <a:rPr lang="en-US" sz="3600" dirty="0" smtClean="0"/>
              <a:t>Continuum of Instruction:  Multiple Settings</a:t>
            </a:r>
            <a:endParaRPr lang="en-US" dirty="0" smtClean="0"/>
          </a:p>
        </p:txBody>
      </p:sp>
      <p:sp>
        <p:nvSpPr>
          <p:cNvPr id="87044" name="Rectangle 3"/>
          <p:cNvSpPr>
            <a:spLocks noGrp="1" noChangeArrowheads="1"/>
          </p:cNvSpPr>
          <p:nvPr>
            <p:ph type="body" idx="4294967295"/>
          </p:nvPr>
        </p:nvSpPr>
        <p:spPr>
          <a:xfrm>
            <a:off x="533400" y="1371600"/>
            <a:ext cx="7315200" cy="5029200"/>
          </a:xfrm>
        </p:spPr>
        <p:txBody>
          <a:bodyPr/>
          <a:lstStyle/>
          <a:p>
            <a:pPr>
              <a:defRPr/>
            </a:pPr>
            <a:r>
              <a:rPr lang="en-US" sz="2550" dirty="0" smtClean="0"/>
              <a:t>Effective instruction is not limited to the classroom; it needs to occur in a variety of settings, including the workplace.   </a:t>
            </a:r>
          </a:p>
          <a:p>
            <a:pPr>
              <a:defRPr/>
            </a:pPr>
            <a:r>
              <a:rPr lang="en-US" sz="2550" dirty="0" smtClean="0"/>
              <a:t>Effective secondary transition instruction and activities occur in the classroom, school, and the community – (a student’s entire secondary program is transition related)</a:t>
            </a:r>
          </a:p>
          <a:p>
            <a:pPr>
              <a:defRPr/>
            </a:pPr>
            <a:r>
              <a:rPr lang="en-US" sz="2550" dirty="0" smtClean="0"/>
              <a:t>The environment for effective instruction must be flexible, to meet the needs of youth. </a:t>
            </a:r>
          </a:p>
          <a:p>
            <a:pPr>
              <a:defRPr/>
            </a:pPr>
            <a:r>
              <a:rPr lang="en-US" sz="2550" dirty="0" smtClean="0"/>
              <a:t>Progress must be monitored on skill development, regardless of the setting.</a:t>
            </a:r>
          </a:p>
        </p:txBody>
      </p:sp>
      <p:pic>
        <p:nvPicPr>
          <p:cNvPr id="40965" name="Picture 9" descr="C:\Documents and Settings\rnilles\Local Settings\Temporary Internet Files\Content.IE5\ERI6UCEP\MCj0090109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0978" y="4969212"/>
            <a:ext cx="1593031" cy="1556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41748214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685800" y="0"/>
            <a:ext cx="7772400" cy="914400"/>
          </a:xfrm>
        </p:spPr>
        <p:txBody>
          <a:bodyPr lIns="90487" tIns="44450" rIns="90487" bIns="44450"/>
          <a:lstStyle/>
          <a:p>
            <a:pPr eaLnBrk="1" hangingPunct="1"/>
            <a:r>
              <a:rPr lang="en-US" sz="3200" b="1" smtClean="0"/>
              <a:t>A Process for Addressing Transition</a:t>
            </a:r>
            <a:r>
              <a:rPr lang="en-US" b="1" smtClean="0"/>
              <a:t> </a:t>
            </a:r>
          </a:p>
        </p:txBody>
      </p:sp>
      <p:sp>
        <p:nvSpPr>
          <p:cNvPr id="24579" name="Rectangle 5"/>
          <p:cNvSpPr>
            <a:spLocks noGrp="1" noChangeArrowheads="1"/>
          </p:cNvSpPr>
          <p:nvPr>
            <p:ph idx="1"/>
          </p:nvPr>
        </p:nvSpPr>
        <p:spPr>
          <a:xfrm>
            <a:off x="228600" y="1295400"/>
            <a:ext cx="8686800" cy="5257800"/>
          </a:xfrm>
        </p:spPr>
        <p:txBody>
          <a:bodyPr lIns="90487" tIns="44450" rIns="90487" bIns="44450" rtlCol="0">
            <a:normAutofit lnSpcReduction="10000"/>
          </a:bodyPr>
          <a:lstStyle/>
          <a:p>
            <a:pPr marL="57150" indent="0" eaLnBrk="1" fontAlgn="auto" hangingPunct="1">
              <a:spcBef>
                <a:spcPts val="0"/>
              </a:spcBef>
              <a:spcAft>
                <a:spcPts val="0"/>
              </a:spcAft>
              <a:buClr>
                <a:schemeClr val="tx1"/>
              </a:buClr>
              <a:buFont typeface="Wingdings 2" pitchFamily="18" charset="2"/>
              <a:buNone/>
              <a:defRPr/>
            </a:pPr>
            <a:r>
              <a:rPr lang="en-US" sz="2400" b="1" dirty="0" smtClean="0"/>
              <a:t>Step One:</a:t>
            </a:r>
            <a:r>
              <a:rPr lang="en-US" sz="2400" dirty="0" smtClean="0"/>
              <a:t>  	Use assessment to identify the student’s post-			secondary desired goals or vision.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Two:</a:t>
            </a:r>
            <a:r>
              <a:rPr lang="en-US" sz="2400" dirty="0" smtClean="0"/>
              <a:t>  	Describe the student’s Present Levels of 				Academic Achievement / Functional Performance 			(PLAAFP), embedding Assessment data</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solidFill>
                  <a:srgbClr val="A50021"/>
                </a:solidFill>
              </a:rPr>
              <a:t>Step Three</a:t>
            </a:r>
            <a:r>
              <a:rPr lang="en-US" sz="2400" dirty="0" smtClean="0">
                <a:solidFill>
                  <a:srgbClr val="A50021"/>
                </a:solidFill>
              </a:rPr>
              <a:t>: 	Establish Transition Team partnerships</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solidFill>
                  <a:srgbClr val="A50021"/>
                </a:solidFill>
              </a:rPr>
              <a:t>Step Four:  	</a:t>
            </a:r>
            <a:r>
              <a:rPr lang="en-US" sz="2400" dirty="0" smtClean="0">
                <a:solidFill>
                  <a:srgbClr val="A50021"/>
                </a:solidFill>
              </a:rPr>
              <a:t>Design a Transition Plan that includes courses 			of study and Services/Activities (transition grid)</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solidFill>
                  <a:srgbClr val="333399"/>
                </a:solidFill>
              </a:rPr>
              <a:t>Step Five:  	</a:t>
            </a:r>
            <a:r>
              <a:rPr lang="en-US" sz="2400" dirty="0" smtClean="0">
                <a:solidFill>
                  <a:srgbClr val="333399"/>
                </a:solidFill>
              </a:rPr>
              <a:t>Determine Measurable Annual Goals that address 			skill deficits and lead to post-secondary goals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solidFill>
                  <a:srgbClr val="333399"/>
                </a:solidFill>
              </a:rPr>
              <a:t>Step Six:</a:t>
            </a:r>
            <a:r>
              <a:rPr lang="en-US" sz="2400" dirty="0" smtClean="0">
                <a:solidFill>
                  <a:srgbClr val="333399"/>
                </a:solidFill>
              </a:rPr>
              <a:t>	Monitor progress and adjust instruction based on 			data</a:t>
            </a:r>
          </a:p>
          <a:p>
            <a:pPr marL="365760" indent="-283464" eaLnBrk="1" fontAlgn="auto" hangingPunct="1">
              <a:lnSpc>
                <a:spcPct val="120000"/>
              </a:lnSpc>
              <a:spcAft>
                <a:spcPts val="0"/>
              </a:spcAft>
              <a:buClr>
                <a:schemeClr val="tx1"/>
              </a:buClr>
              <a:buFont typeface="Wingdings" pitchFamily="2" charset="2"/>
              <a:buNone/>
              <a:defRPr/>
            </a:pPr>
            <a:endParaRPr lang="en-US" sz="2400" b="1" dirty="0" smtClean="0"/>
          </a:p>
          <a:p>
            <a:pPr marL="365760" indent="-283464" eaLnBrk="1" fontAlgn="auto" hangingPunct="1">
              <a:lnSpc>
                <a:spcPct val="90000"/>
              </a:lnSpc>
              <a:spcAft>
                <a:spcPts val="0"/>
              </a:spcAft>
              <a:buFont typeface="Wingdings 2"/>
              <a:buChar char=""/>
              <a:defRPr/>
            </a:pPr>
            <a:endParaRPr lang="en-US" sz="2800" dirty="0" smtClean="0"/>
          </a:p>
        </p:txBody>
      </p:sp>
      <p:sp>
        <p:nvSpPr>
          <p:cNvPr id="27652"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5</a:t>
            </a:fld>
            <a:endParaRPr lang="en-US" smtClean="0"/>
          </a:p>
        </p:txBody>
      </p:sp>
      <p:sp>
        <p:nvSpPr>
          <p:cNvPr id="27653"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
        <p:nvSpPr>
          <p:cNvPr id="27654"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Tree>
    <p:extLst>
      <p:ext uri="{BB962C8B-B14F-4D97-AF65-F5344CB8AC3E}">
        <p14:creationId xmlns:p14="http://schemas.microsoft.com/office/powerpoint/2010/main" val="592792059"/>
      </p:ext>
    </p:extLst>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09600" y="338139"/>
            <a:ext cx="8001000" cy="500062"/>
          </a:xfrm>
        </p:spPr>
        <p:txBody>
          <a:bodyPr/>
          <a:lstStyle/>
          <a:p>
            <a:pPr eaLnBrk="1" hangingPunct="1"/>
            <a:r>
              <a:rPr lang="en-US" sz="3200" dirty="0" smtClean="0"/>
              <a:t>Example Service / Activity : Shawna</a:t>
            </a:r>
            <a:endParaRPr lang="en-US" sz="3600"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2993137044"/>
              </p:ext>
            </p:extLst>
          </p:nvPr>
        </p:nvGraphicFramePr>
        <p:xfrm>
          <a:off x="152400" y="959474"/>
          <a:ext cx="8686800" cy="5989891"/>
        </p:xfrm>
        <a:graphic>
          <a:graphicData uri="http://schemas.openxmlformats.org/drawingml/2006/table">
            <a:tbl>
              <a:tblPr/>
              <a:tblGrid>
                <a:gridCol w="2362200"/>
                <a:gridCol w="1371600"/>
                <a:gridCol w="1295400"/>
                <a:gridCol w="1066800"/>
                <a:gridCol w="1246188"/>
                <a:gridCol w="1344612"/>
              </a:tblGrid>
              <a:tr h="2263152">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mn-lt"/>
                          <a:cs typeface="Times New Roman" pitchFamily="18" charset="0"/>
                        </a:rPr>
                        <a:t>Postsecondary Education and Training Goal:</a:t>
                      </a:r>
                      <a:r>
                        <a:rPr kumimoji="0" lang="en-US" sz="2400" b="1" i="0" u="none" strike="noStrike" cap="none" normalizeH="0" baseline="0" dirty="0" smtClean="0">
                          <a:ln>
                            <a:noFill/>
                          </a:ln>
                          <a:solidFill>
                            <a:srgbClr val="800000"/>
                          </a:solidFill>
                          <a:effectLst/>
                          <a:latin typeface="+mn-lt"/>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2000" b="1" i="1" kern="1200" dirty="0" smtClean="0">
                          <a:solidFill>
                            <a:srgbClr val="800000"/>
                          </a:solidFill>
                          <a:latin typeface="+mn-lt"/>
                          <a:ea typeface="+mn-ea"/>
                          <a:cs typeface="+mn-cs"/>
                        </a:rPr>
                        <a:t>Shawna has</a:t>
                      </a:r>
                      <a:r>
                        <a:rPr lang="en-US" sz="2000" b="1" i="1" kern="1200" baseline="0" dirty="0" smtClean="0">
                          <a:solidFill>
                            <a:srgbClr val="800000"/>
                          </a:solidFill>
                          <a:latin typeface="+mn-lt"/>
                          <a:ea typeface="+mn-ea"/>
                          <a:cs typeface="+mn-cs"/>
                        </a:rPr>
                        <a:t> a goal of attending an employment training program for clerical or related skills.</a:t>
                      </a:r>
                      <a:endParaRPr kumimoji="0" lang="en-US" sz="1800" b="1" i="0" u="none" strike="noStrike" cap="none" normalizeH="0" baseline="0" dirty="0" smtClean="0">
                        <a:ln>
                          <a:noFill/>
                        </a:ln>
                        <a:solidFill>
                          <a:srgbClr val="800000"/>
                        </a:solidFill>
                        <a:effectLst/>
                        <a:latin typeface="+mn-lt"/>
                        <a:ea typeface="Times New Roman" pitchFamily="18" charset="0"/>
                        <a:cs typeface="Times"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1314462">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Calibri" pitchFamily="34" charset="0"/>
                          <a:cs typeface="Times New Roman" pitchFamily="18" charset="0"/>
                        </a:rPr>
                        <a:t>Courses of Study:  </a:t>
                      </a:r>
                      <a:r>
                        <a:rPr kumimoji="0" lang="en-US" sz="1800" b="1" i="0" u="none" strike="noStrike" cap="none" normalizeH="0" baseline="0" dirty="0" smtClean="0">
                          <a:ln>
                            <a:noFill/>
                          </a:ln>
                          <a:solidFill>
                            <a:srgbClr val="990033"/>
                          </a:solidFill>
                          <a:effectLst/>
                          <a:latin typeface="Calibri" pitchFamily="34" charset="0"/>
                          <a:cs typeface="Times New Roman" pitchFamily="18" charset="0"/>
                        </a:rPr>
                        <a:t>Diversified Occupations (Work-Based Learning),  </a:t>
                      </a:r>
                      <a:r>
                        <a:rPr kumimoji="0" lang="en-US" sz="1800" b="1" i="0" u="none" strike="noStrike" cap="none" normalizeH="0" baseline="0" dirty="0" smtClean="0">
                          <a:ln>
                            <a:noFill/>
                          </a:ln>
                          <a:solidFill>
                            <a:srgbClr val="990033"/>
                          </a:solidFill>
                          <a:effectLst/>
                          <a:latin typeface="Calibri" pitchFamily="34" charset="0"/>
                          <a:cs typeface="Arial" charset="0"/>
                        </a:rPr>
                        <a:t>Functional reading, consumer math,  Horticulture, Family &amp; Consumer Science, Physical Education</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30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rgbClr val="000066"/>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Location</a:t>
                      </a:r>
                      <a:endParaRPr kumimoji="0" lang="en-US" sz="1400" b="0" i="0" u="none" strike="noStrike" cap="none" normalizeH="0" baseline="0" smtClean="0">
                        <a:ln>
                          <a:noFill/>
                        </a:ln>
                        <a:solidFill>
                          <a:srgbClr val="000066"/>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Frequency</a:t>
                      </a:r>
                      <a:endParaRPr kumimoji="0" lang="en-US" sz="4000" b="0" i="0" u="none" strike="noStrike" cap="none" normalizeH="0" baseline="0" smtClean="0">
                        <a:ln>
                          <a:noFill/>
                        </a:ln>
                        <a:solidFill>
                          <a:srgbClr val="000066"/>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Date</a:t>
                      </a:r>
                      <a:endParaRPr kumimoji="0" lang="en-US" sz="4000" b="0" i="0" u="none" strike="noStrike" cap="none" normalizeH="0" baseline="0" smtClean="0">
                        <a:ln>
                          <a:noFill/>
                        </a:ln>
                        <a:solidFill>
                          <a:srgbClr val="000066"/>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Duration</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rgbClr val="000066"/>
                          </a:solidFill>
                          <a:effectLst/>
                          <a:latin typeface="Calibri" pitchFamily="34" charset="0"/>
                          <a:cs typeface="Times New Roman" pitchFamily="18" charset="0"/>
                        </a:rPr>
                      </a:b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rgbClr val="000066"/>
                        </a:solidFill>
                        <a:effectLst/>
                        <a:latin typeface="Calibri" pitchFamily="34" charset="0"/>
                        <a:cs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373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rgbClr val="990033"/>
                          </a:solidFill>
                          <a:effectLst/>
                          <a:latin typeface="+mn-lt"/>
                          <a:cs typeface="Arial" charset="0"/>
                        </a:rPr>
                        <a:t>Explore employment training programs.</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School and community programs</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smtClean="0">
                          <a:ln>
                            <a:noFill/>
                          </a:ln>
                          <a:solidFill>
                            <a:srgbClr val="800000"/>
                          </a:solidFill>
                          <a:effectLst/>
                          <a:latin typeface="+mn-lt"/>
                        </a:rPr>
                        <a:t>monthly</a:t>
                      </a:r>
                      <a:endParaRPr kumimoji="0" lang="en-US" sz="1800" b="0" i="0" u="none" strike="noStrike" cap="none" normalizeH="0" baseline="0" dirty="0" smtClean="0">
                        <a:ln>
                          <a:noFill/>
                        </a:ln>
                        <a:solidFill>
                          <a:srgbClr val="800000"/>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9/20/2009</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9/19/2010</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LEA/</a:t>
                      </a:r>
                    </a:p>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Counselor, family</a:t>
                      </a:r>
                      <a:endParaRPr kumimoji="0" lang="en-US" sz="1800" b="0" i="0" u="none" strike="noStrike" cap="none" normalizeH="0" baseline="0" dirty="0" smtClean="0">
                        <a:ln>
                          <a:noFill/>
                        </a:ln>
                        <a:solidFill>
                          <a:srgbClr val="800000"/>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37372">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1" i="0" u="none" strike="noStrike" cap="none" normalizeH="0" baseline="0" dirty="0" smtClean="0">
                          <a:ln>
                            <a:noFill/>
                          </a:ln>
                          <a:solidFill>
                            <a:srgbClr val="990033"/>
                          </a:solidFill>
                          <a:effectLst/>
                          <a:latin typeface="+mn-lt"/>
                        </a:rPr>
                        <a:t>* Develop working vocabulary of sight words in community</a:t>
                      </a:r>
                      <a:endParaRPr kumimoji="0" lang="en-US" sz="2000" b="1" i="0" u="none" strike="noStrike" cap="none" normalizeH="0" baseline="0" dirty="0" smtClean="0">
                        <a:ln>
                          <a:noFill/>
                        </a:ln>
                        <a:solidFill>
                          <a:srgbClr val="064584"/>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School and community</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smtClean="0">
                          <a:ln>
                            <a:noFill/>
                          </a:ln>
                          <a:solidFill>
                            <a:srgbClr val="800000"/>
                          </a:solidFill>
                          <a:effectLst/>
                          <a:latin typeface="+mn-lt"/>
                        </a:rPr>
                        <a:t>During the school day</a:t>
                      </a:r>
                      <a:endParaRPr kumimoji="0" lang="en-US" sz="1800" b="0" i="0" u="none" strike="noStrike" cap="none" normalizeH="0" baseline="0" dirty="0" smtClean="0">
                        <a:ln>
                          <a:noFill/>
                        </a:ln>
                        <a:solidFill>
                          <a:srgbClr val="800000"/>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9/20/2009</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9/19/2010</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400" b="0" i="0" u="none" strike="noStrike" cap="none" normalizeH="0" baseline="0" dirty="0" smtClean="0">
                          <a:ln>
                            <a:noFill/>
                          </a:ln>
                          <a:solidFill>
                            <a:srgbClr val="800000"/>
                          </a:solidFill>
                          <a:effectLst/>
                          <a:latin typeface="+mn-lt"/>
                        </a:rPr>
                        <a:t>LEA/ Special Education teacher</a:t>
                      </a:r>
                      <a:endParaRPr kumimoji="0" lang="en-US" sz="1800" b="0" i="0" u="none" strike="noStrike" cap="none" normalizeH="0" baseline="0" dirty="0" smtClean="0">
                        <a:ln>
                          <a:noFill/>
                        </a:ln>
                        <a:solidFill>
                          <a:srgbClr val="800000"/>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8732">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A50021"/>
                          </a:solidFill>
                          <a:effectLst/>
                          <a:latin typeface="+mn-lt"/>
                        </a:rPr>
                        <a:t>Practice self advocacy skills</a:t>
                      </a:r>
                      <a:endParaRPr kumimoji="0" lang="en-US" sz="2000" b="0" i="0" u="none" strike="noStrike" cap="none" normalizeH="0" baseline="0" dirty="0" smtClean="0">
                        <a:ln>
                          <a:noFill/>
                        </a:ln>
                        <a:solidFill>
                          <a:srgbClr val="A50021"/>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School and community</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During school day</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9/20/2009</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9/19/2010</a:t>
                      </a: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400" b="0" i="0" u="none" strike="noStrike" cap="none" normalizeH="0" baseline="0" dirty="0" smtClean="0">
                          <a:ln>
                            <a:noFill/>
                          </a:ln>
                          <a:solidFill>
                            <a:srgbClr val="800000"/>
                          </a:solidFill>
                          <a:effectLst/>
                          <a:latin typeface="+mn-lt"/>
                        </a:rPr>
                        <a:t>LEA/ Special Education teacher</a:t>
                      </a:r>
                      <a:endParaRPr kumimoji="0" lang="en-US" sz="1800" b="0" i="0" u="none" strike="noStrike" cap="none" normalizeH="0" baseline="0" dirty="0" smtClean="0">
                        <a:ln>
                          <a:noFill/>
                        </a:ln>
                        <a:solidFill>
                          <a:srgbClr val="800000"/>
                        </a:solidFill>
                        <a:effectLst/>
                        <a:latin typeface="+mn-lt"/>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0216" name="Slide Number Placeholder 5"/>
          <p:cNvSpPr txBox="1">
            <a:spLocks/>
          </p:cNvSpPr>
          <p:nvPr/>
        </p:nvSpPr>
        <p:spPr bwMode="auto">
          <a:xfrm rot="-1694168">
            <a:off x="3848100" y="5191125"/>
            <a:ext cx="4038600" cy="533400"/>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 Denotes  measurable annual goal</a:t>
            </a:r>
          </a:p>
        </p:txBody>
      </p:sp>
      <p:pic>
        <p:nvPicPr>
          <p:cNvPr id="50217"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7924800" y="228602"/>
            <a:ext cx="762000"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9A95CF2-1F5E-4546-822F-59FA80C41790}" type="slidenum">
              <a:rPr lang="en-US" smtClean="0"/>
              <a:pPr>
                <a:defRPr/>
              </a:pPr>
              <a:t>50</a:t>
            </a:fld>
            <a:endParaRPr lang="en-US" dirty="0"/>
          </a:p>
        </p:txBody>
      </p:sp>
    </p:spTree>
    <p:extLst>
      <p:ext uri="{BB962C8B-B14F-4D97-AF65-F5344CB8AC3E}">
        <p14:creationId xmlns:p14="http://schemas.microsoft.com/office/powerpoint/2010/main" val="2018993589"/>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338139"/>
            <a:ext cx="8686800" cy="652462"/>
          </a:xfrm>
        </p:spPr>
        <p:txBody>
          <a:bodyPr rtlCol="0">
            <a:normAutofit fontScale="90000"/>
          </a:bodyPr>
          <a:lstStyle/>
          <a:p>
            <a:pPr eaLnBrk="1" fontAlgn="auto" hangingPunct="1">
              <a:spcAft>
                <a:spcPts val="0"/>
              </a:spcAft>
              <a:defRPr/>
            </a:pPr>
            <a:r>
              <a:rPr lang="en-US" sz="3600" dirty="0" smtClean="0"/>
              <a:t>Example Service / Activity: Shawna</a:t>
            </a:r>
            <a:r>
              <a:rPr lang="en-US" dirty="0" smtClean="0"/>
              <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1928821262"/>
              </p:ext>
            </p:extLst>
          </p:nvPr>
        </p:nvGraphicFramePr>
        <p:xfrm>
          <a:off x="228600" y="990608"/>
          <a:ext cx="8534400" cy="5241925"/>
        </p:xfrm>
        <a:graphic>
          <a:graphicData uri="http://schemas.openxmlformats.org/drawingml/2006/table">
            <a:tbl>
              <a:tblPr/>
              <a:tblGrid>
                <a:gridCol w="2438400"/>
                <a:gridCol w="1219200"/>
                <a:gridCol w="1219200"/>
                <a:gridCol w="1219200"/>
                <a:gridCol w="1093788"/>
                <a:gridCol w="1344612"/>
              </a:tblGrid>
              <a:tr h="155448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Calibri" pitchFamily="34" charset="0"/>
                          <a:cs typeface="Times New Roman" pitchFamily="18" charset="0"/>
                        </a:rPr>
                        <a:t>Employment Goal: </a:t>
                      </a:r>
                    </a:p>
                    <a:p>
                      <a:pPr marL="0" marR="0" lvl="0" indent="0" algn="l" defTabSz="914400" rtl="0" eaLnBrk="1" fontAlgn="base" latinLnBrk="0" hangingPunct="1">
                        <a:lnSpc>
                          <a:spcPct val="100000"/>
                        </a:lnSpc>
                        <a:spcBef>
                          <a:spcPct val="0"/>
                        </a:spcBef>
                        <a:spcAft>
                          <a:spcPct val="0"/>
                        </a:spcAft>
                        <a:buClrTx/>
                        <a:buSzTx/>
                        <a:buFontTx/>
                        <a:buNone/>
                        <a:tabLst/>
                      </a:pPr>
                      <a:r>
                        <a:rPr lang="en-US" sz="2000" b="1" i="1" kern="1200" dirty="0" smtClean="0">
                          <a:solidFill>
                            <a:srgbClr val="800000"/>
                          </a:solidFill>
                          <a:latin typeface="+mn-lt"/>
                          <a:ea typeface="+mn-ea"/>
                          <a:cs typeface="+mn-cs"/>
                        </a:rPr>
                        <a:t>S</a:t>
                      </a:r>
                      <a:r>
                        <a:rPr lang="en-US" sz="2000" b="1" i="1" kern="1200" dirty="0" smtClean="0">
                          <a:solidFill>
                            <a:srgbClr val="990033"/>
                          </a:solidFill>
                          <a:latin typeface="+mn-lt"/>
                          <a:ea typeface="+mn-ea"/>
                          <a:cs typeface="+mn-cs"/>
                        </a:rPr>
                        <a:t>hawna</a:t>
                      </a:r>
                      <a:r>
                        <a:rPr lang="en-US" sz="2000" b="1" i="1" kern="1200" baseline="0" dirty="0" smtClean="0">
                          <a:solidFill>
                            <a:srgbClr val="990033"/>
                          </a:solidFill>
                          <a:latin typeface="+mn-lt"/>
                          <a:ea typeface="+mn-ea"/>
                          <a:cs typeface="+mn-cs"/>
                        </a:rPr>
                        <a:t> </a:t>
                      </a:r>
                      <a:r>
                        <a:rPr lang="en-US" sz="2000" b="1" i="1" kern="1200" dirty="0" smtClean="0">
                          <a:solidFill>
                            <a:srgbClr val="990033"/>
                          </a:solidFill>
                          <a:latin typeface="+mn-lt"/>
                          <a:ea typeface="+mn-ea"/>
                          <a:cs typeface="+mn-cs"/>
                        </a:rPr>
                        <a:t>has</a:t>
                      </a:r>
                      <a:r>
                        <a:rPr lang="en-US" sz="2000" b="1" i="1" kern="1200" baseline="0" dirty="0" smtClean="0">
                          <a:solidFill>
                            <a:srgbClr val="990033"/>
                          </a:solidFill>
                          <a:latin typeface="+mn-lt"/>
                          <a:ea typeface="+mn-ea"/>
                          <a:cs typeface="+mn-cs"/>
                        </a:rPr>
                        <a:t> a goal of employment in a clerical or related field.</a:t>
                      </a:r>
                      <a:endParaRPr kumimoji="0" lang="en-US" sz="1800" b="1" i="0" u="none" strike="noStrike" cap="none" normalizeH="0" baseline="0" dirty="0" smtClean="0">
                        <a:ln>
                          <a:noFill/>
                        </a:ln>
                        <a:solidFill>
                          <a:srgbClr val="990033"/>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2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66"/>
                          </a:solidFill>
                          <a:effectLst/>
                          <a:latin typeface="Calibri" pitchFamily="34" charset="0"/>
                          <a:cs typeface="Times New Roman" pitchFamily="18" charset="0"/>
                        </a:rPr>
                        <a:t>(Document in Section V)</a:t>
                      </a:r>
                      <a:endParaRPr kumimoji="0" lang="en-US" sz="4000" b="0" i="0" u="none" strike="noStrike" cap="none" normalizeH="0" baseline="0" dirty="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1188720">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Calibri" pitchFamily="34" charset="0"/>
                          <a:cs typeface="Times New Roman" pitchFamily="18" charset="0"/>
                        </a:rPr>
                        <a:t>Courses of Study:  </a:t>
                      </a:r>
                      <a:r>
                        <a:rPr kumimoji="0" lang="en-US" sz="1800" b="1" i="0" u="none" strike="noStrike" cap="none" normalizeH="0" baseline="0" dirty="0" smtClean="0">
                          <a:ln>
                            <a:noFill/>
                          </a:ln>
                          <a:solidFill>
                            <a:srgbClr val="990033"/>
                          </a:solidFill>
                          <a:effectLst/>
                          <a:latin typeface="Calibri" pitchFamily="34" charset="0"/>
                          <a:cs typeface="Times New Roman" pitchFamily="18" charset="0"/>
                        </a:rPr>
                        <a:t>Diversified Occupations (Work-Based Learning), </a:t>
                      </a:r>
                      <a:r>
                        <a:rPr kumimoji="0" lang="en-US" sz="1800" b="0" i="0" u="none" strike="noStrike" cap="none" normalizeH="0" baseline="0" dirty="0" smtClean="0">
                          <a:ln>
                            <a:noFill/>
                          </a:ln>
                          <a:solidFill>
                            <a:srgbClr val="990033"/>
                          </a:solidFill>
                          <a:effectLst/>
                          <a:latin typeface="Calibri" pitchFamily="34" charset="0"/>
                          <a:cs typeface="Times New Roman" pitchFamily="18" charset="0"/>
                        </a:rPr>
                        <a:t> </a:t>
                      </a:r>
                      <a:r>
                        <a:rPr kumimoji="0" lang="en-US" sz="1800" b="1" i="0" u="none" strike="noStrike" cap="none" normalizeH="0" baseline="0" dirty="0" smtClean="0">
                          <a:ln>
                            <a:noFill/>
                          </a:ln>
                          <a:solidFill>
                            <a:srgbClr val="990033"/>
                          </a:solidFill>
                          <a:effectLst/>
                          <a:latin typeface="Calibri" pitchFamily="34" charset="0"/>
                          <a:cs typeface="Arial" charset="0"/>
                        </a:rPr>
                        <a:t>Functional reading, consumer math,  Horticulture, Family &amp; Consumer Science, Physical Education</a:t>
                      </a:r>
                      <a:r>
                        <a:rPr kumimoji="0" lang="en-US" sz="1800" b="0" i="0" u="none" strike="noStrike" cap="none" normalizeH="0" baseline="0" dirty="0" smtClean="0">
                          <a:ln>
                            <a:noFill/>
                          </a:ln>
                          <a:solidFill>
                            <a:srgbClr val="064584"/>
                          </a:solidFill>
                          <a:effectLst/>
                          <a:latin typeface="Calibri" pitchFamily="34" charset="0"/>
                          <a:cs typeface="Times New Roman" pitchFamily="18" charset="0"/>
                        </a:rPr>
                        <a:t>                   </a:t>
                      </a: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29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Location</a:t>
                      </a:r>
                      <a:endParaRPr kumimoji="0" lang="en-US" sz="1400" b="0" i="0" u="none" strike="noStrike" cap="none" normalizeH="0" baseline="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Frequency</a:t>
                      </a:r>
                      <a:endParaRPr kumimoji="0" lang="en-US" sz="4000" b="0" i="0" u="none" strike="noStrike" cap="none" normalizeH="0" baseline="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Date</a:t>
                      </a:r>
                      <a:endParaRPr kumimoji="0" lang="en-US" sz="4000" b="0" i="0" u="none" strike="noStrike" cap="none" normalizeH="0" baseline="0" dirty="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rgbClr val="000066"/>
                          </a:solidFill>
                          <a:effectLst/>
                          <a:latin typeface="Calibri" pitchFamily="34" charset="0"/>
                          <a:cs typeface="Times New Roman" pitchFamily="18" charset="0"/>
                        </a:rPr>
                      </a:b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rgbClr val="00006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34490">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2000" b="1" i="0" u="none" strike="noStrike" cap="none" normalizeH="0" baseline="0" dirty="0" smtClean="0">
                          <a:ln>
                            <a:noFill/>
                          </a:ln>
                          <a:solidFill>
                            <a:srgbClr val="800000"/>
                          </a:solidFill>
                          <a:effectLst/>
                          <a:latin typeface="+mn-lt"/>
                          <a:cs typeface="Arial" charset="0"/>
                        </a:rPr>
                        <a:t>* Develop skills in following 2-3 step directions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A50021"/>
                          </a:solidFill>
                          <a:effectLst/>
                          <a:latin typeface="+mn-lt"/>
                        </a:rPr>
                        <a:t>classroom, school, community</a:t>
                      </a:r>
                      <a:endParaRPr kumimoji="0" lang="en-US" sz="1800" b="0" i="0" u="none" strike="noStrike" cap="none" normalizeH="0" baseline="0" dirty="0" smtClean="0">
                        <a:ln>
                          <a:noFill/>
                        </a:ln>
                        <a:solidFill>
                          <a:srgbClr val="A5002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A50021"/>
                          </a:solidFill>
                          <a:effectLst/>
                          <a:latin typeface="+mn-lt"/>
                        </a:rPr>
                        <a:t>During the school day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9/20/2009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6/1/2010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LEA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1680">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2000" b="1" i="0" u="none" strike="noStrike" cap="none" normalizeH="0" baseline="0" dirty="0" smtClean="0">
                          <a:ln>
                            <a:noFill/>
                          </a:ln>
                          <a:solidFill>
                            <a:srgbClr val="800000"/>
                          </a:solidFill>
                          <a:effectLst/>
                          <a:latin typeface="+mn-lt"/>
                        </a:rPr>
                        <a:t>*Travel training for public transportation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School and community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2 days/ wk. during 2</a:t>
                      </a:r>
                      <a:r>
                        <a:rPr kumimoji="0" lang="en-US" sz="1800" b="0" i="0" u="none" strike="noStrike" cap="none" normalizeH="0" baseline="30000" dirty="0" smtClean="0">
                          <a:ln>
                            <a:noFill/>
                          </a:ln>
                          <a:solidFill>
                            <a:srgbClr val="800000"/>
                          </a:solidFill>
                          <a:effectLst/>
                          <a:latin typeface="+mn-lt"/>
                        </a:rPr>
                        <a:t>nd</a:t>
                      </a:r>
                      <a:r>
                        <a:rPr kumimoji="0" lang="en-US" sz="1800" b="0" i="0" u="none" strike="noStrike" cap="none" normalizeH="0" baseline="0" dirty="0" smtClean="0">
                          <a:ln>
                            <a:noFill/>
                          </a:ln>
                          <a:solidFill>
                            <a:srgbClr val="800000"/>
                          </a:solidFill>
                          <a:effectLst/>
                          <a:latin typeface="+mn-lt"/>
                        </a:rPr>
                        <a:t> semester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1/20/2010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6/1/2010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LEA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3040">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Paid work experience in community</a:t>
                      </a:r>
                      <a:endParaRPr kumimoji="0" lang="en-US" sz="20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Community setting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2 days/wk.</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9/20/2009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9/19/2010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LEA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46" name="Slide Number Placeholder 5"/>
          <p:cNvSpPr txBox="1">
            <a:spLocks/>
          </p:cNvSpPr>
          <p:nvPr/>
        </p:nvSpPr>
        <p:spPr bwMode="auto">
          <a:xfrm>
            <a:off x="7772400" y="6400800"/>
            <a:ext cx="838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AB82E2-1837-4FAD-BE1B-AA19E2147973}" type="slidenum">
              <a:rPr lang="en-US"/>
              <a:pPr eaLnBrk="1" hangingPunct="1"/>
              <a:t>51</a:t>
            </a:fld>
            <a:endParaRPr lang="en-US"/>
          </a:p>
        </p:txBody>
      </p:sp>
      <p:sp>
        <p:nvSpPr>
          <p:cNvPr id="51247" name="Slide Number Placeholder 5"/>
          <p:cNvSpPr txBox="1">
            <a:spLocks/>
          </p:cNvSpPr>
          <p:nvPr/>
        </p:nvSpPr>
        <p:spPr bwMode="auto">
          <a:xfrm rot="-1694168">
            <a:off x="4914900" y="5038725"/>
            <a:ext cx="4038600" cy="533400"/>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 Denotes  measurable annual goal</a:t>
            </a:r>
          </a:p>
        </p:txBody>
      </p:sp>
      <p:pic>
        <p:nvPicPr>
          <p:cNvPr id="51248"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8001000" y="152402"/>
            <a:ext cx="762000"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9A95CF2-1F5E-4546-822F-59FA80C41790}" type="slidenum">
              <a:rPr lang="en-US" smtClean="0"/>
              <a:pPr>
                <a:defRPr/>
              </a:pPr>
              <a:t>51</a:t>
            </a:fld>
            <a:endParaRPr lang="en-US" dirty="0"/>
          </a:p>
        </p:txBody>
      </p:sp>
    </p:spTree>
    <p:extLst>
      <p:ext uri="{BB962C8B-B14F-4D97-AF65-F5344CB8AC3E}">
        <p14:creationId xmlns:p14="http://schemas.microsoft.com/office/powerpoint/2010/main" val="356133991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04800" y="0"/>
            <a:ext cx="8839200" cy="762000"/>
          </a:xfrm>
        </p:spPr>
        <p:txBody>
          <a:bodyPr/>
          <a:lstStyle/>
          <a:p>
            <a:pPr eaLnBrk="1" hangingPunct="1"/>
            <a:r>
              <a:rPr lang="en-US" sz="3200" dirty="0" smtClean="0"/>
              <a:t>Example Service / Activity: Shawna</a:t>
            </a:r>
            <a:endParaRPr lang="en-US" dirty="0" smtClean="0"/>
          </a:p>
        </p:txBody>
      </p:sp>
      <p:graphicFrame>
        <p:nvGraphicFramePr>
          <p:cNvPr id="307254" name="Group 54"/>
          <p:cNvGraphicFramePr>
            <a:graphicFrameLocks noGrp="1"/>
          </p:cNvGraphicFramePr>
          <p:nvPr>
            <p:extLst>
              <p:ext uri="{D42A27DB-BD31-4B8C-83A1-F6EECF244321}">
                <p14:modId xmlns:p14="http://schemas.microsoft.com/office/powerpoint/2010/main" val="1643459086"/>
              </p:ext>
            </p:extLst>
          </p:nvPr>
        </p:nvGraphicFramePr>
        <p:xfrm>
          <a:off x="152400" y="762000"/>
          <a:ext cx="8991600" cy="5943638"/>
        </p:xfrm>
        <a:graphic>
          <a:graphicData uri="http://schemas.openxmlformats.org/drawingml/2006/table">
            <a:tbl>
              <a:tblPr/>
              <a:tblGrid>
                <a:gridCol w="2649311"/>
                <a:gridCol w="1236891"/>
                <a:gridCol w="1143000"/>
                <a:gridCol w="1219200"/>
                <a:gridCol w="1326556"/>
                <a:gridCol w="1416644"/>
              </a:tblGrid>
              <a:tr h="2263136">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accent6">
                              <a:lumMod val="75000"/>
                            </a:schemeClr>
                          </a:solidFill>
                          <a:effectLst/>
                          <a:latin typeface="+mn-lt"/>
                          <a:ea typeface="Times New Roman" pitchFamily="18" charset="0"/>
                          <a:cs typeface="Times" charset="0"/>
                        </a:rPr>
                        <a:t>Independent Living goal: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990033"/>
                          </a:solidFill>
                          <a:effectLst/>
                          <a:latin typeface="+mn-lt"/>
                          <a:ea typeface="Times New Roman" pitchFamily="18" charset="0"/>
                          <a:cs typeface="Times" charset="0"/>
                        </a:rPr>
                        <a:t>Shawna’s goal is to live in an apartment in the community and access community resources and programs with appropriate supports.</a:t>
                      </a:r>
                      <a:endParaRPr kumimoji="0" lang="en-US" sz="2400" b="1" i="0" u="none" strike="noStrike" cap="none" normalizeH="0" baseline="0" dirty="0" smtClean="0">
                        <a:ln>
                          <a:noFill/>
                        </a:ln>
                        <a:solidFill>
                          <a:srgbClr val="990033"/>
                        </a:solidFill>
                        <a:effectLst/>
                        <a:latin typeface="+mn-lt"/>
                        <a:ea typeface="Times New Roman" pitchFamily="18" charset="0"/>
                        <a:cs typeface="Times"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Measurable Annual Goal</a:t>
                      </a:r>
                      <a:endParaRPr kumimoji="0" lang="en-US" sz="1400"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rgbClr val="800000"/>
                          </a:solidFill>
                          <a:effectLst/>
                          <a:latin typeface="Calibri" pitchFamily="34" charset="0"/>
                          <a:cs typeface="Times New Roman" pitchFamily="18" charset="0"/>
                        </a:rPr>
                        <a:t>Yes</a:t>
                      </a:r>
                      <a:r>
                        <a:rPr kumimoji="0" lang="en-US" sz="1400" b="0" i="0" u="sng" strike="noStrike" cap="none" normalizeH="0" baseline="0" dirty="0" smtClean="0">
                          <a:ln>
                            <a:noFill/>
                          </a:ln>
                          <a:solidFill>
                            <a:srgbClr val="FF0000"/>
                          </a:solidFill>
                          <a:effectLst/>
                          <a:latin typeface="Calibri" pitchFamily="34" charset="0"/>
                          <a:cs typeface="Times New Roman" pitchFamily="18" charset="0"/>
                        </a:rPr>
                        <a:t>/</a:t>
                      </a: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No</a:t>
                      </a:r>
                      <a:endParaRPr kumimoji="0" lang="en-US" sz="1400" b="0"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64584"/>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(Document in Section V)</a:t>
                      </a:r>
                      <a:endParaRPr kumimoji="0" lang="en-US" sz="4000" b="0" i="0" u="none" strike="noStrike" cap="none" normalizeH="0" baseline="0" dirty="0" smtClean="0">
                        <a:ln>
                          <a:noFill/>
                        </a:ln>
                        <a:solidFill>
                          <a:schemeClr val="accent6">
                            <a:lumMod val="75000"/>
                          </a:schemeClr>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118871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Calibri" pitchFamily="34" charset="0"/>
                          <a:cs typeface="Times New Roman" pitchFamily="18" charset="0"/>
                        </a:rPr>
                        <a:t>Courses of Study:  </a:t>
                      </a:r>
                      <a:r>
                        <a:rPr kumimoji="0" lang="en-US" sz="1800" b="1" i="0" u="none" strike="noStrike" cap="none" normalizeH="0" baseline="0" dirty="0" smtClean="0">
                          <a:ln>
                            <a:noFill/>
                          </a:ln>
                          <a:solidFill>
                            <a:srgbClr val="990033"/>
                          </a:solidFill>
                          <a:effectLst/>
                          <a:latin typeface="Calibri" pitchFamily="34" charset="0"/>
                          <a:cs typeface="Times New Roman" pitchFamily="18" charset="0"/>
                        </a:rPr>
                        <a:t>Diversified Occupations (Work-Based Learning), </a:t>
                      </a:r>
                      <a:r>
                        <a:rPr kumimoji="0" lang="en-US" sz="1800" b="0" i="0" u="none" strike="noStrike" cap="none" normalizeH="0" baseline="0" dirty="0" smtClean="0">
                          <a:ln>
                            <a:noFill/>
                          </a:ln>
                          <a:solidFill>
                            <a:srgbClr val="990033"/>
                          </a:solidFill>
                          <a:effectLst/>
                          <a:latin typeface="Calibri" pitchFamily="34" charset="0"/>
                          <a:cs typeface="Times New Roman" pitchFamily="18" charset="0"/>
                        </a:rPr>
                        <a:t> </a:t>
                      </a:r>
                      <a:r>
                        <a:rPr kumimoji="0" lang="en-US" sz="1800" b="1" i="0" u="none" strike="noStrike" cap="none" normalizeH="0" baseline="0" dirty="0" smtClean="0">
                          <a:ln>
                            <a:noFill/>
                          </a:ln>
                          <a:solidFill>
                            <a:srgbClr val="990033"/>
                          </a:solidFill>
                          <a:effectLst/>
                          <a:latin typeface="Calibri" pitchFamily="34" charset="0"/>
                          <a:cs typeface="Arial" charset="0"/>
                        </a:rPr>
                        <a:t>Functional reading, consumer math,  Horticulture, Family &amp; Consumer Science, Physical Education </a:t>
                      </a:r>
                      <a:r>
                        <a:rPr kumimoji="0" lang="en-US" sz="1800" b="0" i="0" u="none" strike="noStrike" cap="none" normalizeH="0" baseline="0" dirty="0" smtClean="0">
                          <a:ln>
                            <a:noFill/>
                          </a:ln>
                          <a:solidFill>
                            <a:srgbClr val="064584"/>
                          </a:solidFill>
                          <a:effectLst/>
                          <a:latin typeface="Calibri" pitchFamily="34" charset="0"/>
                          <a:cs typeface="Times New Roman" pitchFamily="18" charset="0"/>
                        </a:rPr>
                        <a:t>                              </a:t>
                      </a:r>
                    </a:p>
                  </a:txBody>
                  <a:tcPr marT="45718" marB="45718"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28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rgbClr val="000066"/>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Location</a:t>
                      </a:r>
                      <a:endParaRPr kumimoji="0" lang="en-US" sz="1400" b="0" i="0" u="none" strike="noStrike" cap="none" normalizeH="0" baseline="0" smtClean="0">
                        <a:ln>
                          <a:noFill/>
                        </a:ln>
                        <a:solidFill>
                          <a:srgbClr val="000066"/>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Frequency</a:t>
                      </a:r>
                      <a:endParaRPr kumimoji="0" lang="en-US" sz="4000" b="0" i="0" u="none" strike="noStrike" cap="none" normalizeH="0" baseline="0" smtClean="0">
                        <a:ln>
                          <a:noFill/>
                        </a:ln>
                        <a:solidFill>
                          <a:srgbClr val="000066"/>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Projected</a:t>
                      </a:r>
                      <a:endParaRPr kumimoji="0" lang="en-US" sz="1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Beginning</a:t>
                      </a:r>
                      <a:endParaRPr kumimoji="0" lang="en-US" sz="1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Date</a:t>
                      </a:r>
                      <a:endParaRPr kumimoji="0" lang="en-US" sz="4000" b="0" i="0" u="none" strike="noStrike" cap="none" normalizeH="0" baseline="0" smtClean="0">
                        <a:ln>
                          <a:noFill/>
                        </a:ln>
                        <a:solidFill>
                          <a:srgbClr val="000066"/>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Anticipated</a:t>
                      </a:r>
                      <a:endParaRPr kumimoji="0" lang="en-US" sz="1400" b="0" i="0" u="none" strike="noStrike" cap="none" normalizeH="0" baseline="0" smtClean="0">
                        <a:ln>
                          <a:noFill/>
                        </a:ln>
                        <a:solidFill>
                          <a:srgbClr val="000066"/>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66"/>
                          </a:solidFill>
                          <a:effectLst/>
                          <a:latin typeface="Calibri" pitchFamily="34" charset="0"/>
                          <a:cs typeface="Times New Roman" pitchFamily="18" charset="0"/>
                        </a:rPr>
                        <a:t>Duration</a:t>
                      </a:r>
                      <a:endParaRPr kumimoji="0" lang="en-US" sz="1400" b="0" i="0" u="none" strike="noStrike" cap="none" normalizeH="0" baseline="0" smtClean="0">
                        <a:ln>
                          <a:noFill/>
                        </a:ln>
                        <a:solidFill>
                          <a:srgbClr val="000066"/>
                        </a:solidFill>
                        <a:effectLst/>
                        <a:latin typeface="Times New Roman" pitchFamily="18" charset="0"/>
                        <a:cs typeface="Times New Roman" pitchFamily="18"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rgbClr val="000066"/>
                          </a:solidFill>
                          <a:effectLst/>
                          <a:latin typeface="Calibri" pitchFamily="34" charset="0"/>
                          <a:cs typeface="Times New Roman" pitchFamily="18" charset="0"/>
                        </a:rPr>
                      </a:b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rgbClr val="000066"/>
                        </a:solidFill>
                        <a:effectLst/>
                        <a:latin typeface="Impact" pitchFamily="34" charset="0"/>
                        <a:cs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63036">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1800" b="1" i="0" u="none" strike="noStrike" cap="none" normalizeH="0" baseline="0" dirty="0" smtClean="0">
                          <a:ln>
                            <a:noFill/>
                          </a:ln>
                          <a:solidFill>
                            <a:srgbClr val="990033"/>
                          </a:solidFill>
                          <a:effectLst/>
                          <a:latin typeface="+mn-lt"/>
                          <a:cs typeface="Arial" charset="0"/>
                        </a:rPr>
                        <a:t>* Improve accuracy with use of cash for purchases</a:t>
                      </a:r>
                      <a:endParaRPr kumimoji="0" lang="en-US" sz="1800" b="1" i="0" u="none" strike="noStrike" cap="none" normalizeH="0" baseline="0" dirty="0" smtClean="0">
                        <a:ln>
                          <a:noFill/>
                        </a:ln>
                        <a:solidFill>
                          <a:srgbClr val="990033"/>
                        </a:solidFill>
                        <a:effectLst/>
                        <a:latin typeface="+mn-lt"/>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064584"/>
                          </a:solidFill>
                          <a:effectLst/>
                          <a:latin typeface="+mn-lt"/>
                        </a:rPr>
                        <a:t>classroom, school, community</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064584"/>
                          </a:solidFill>
                          <a:effectLst/>
                          <a:latin typeface="+mn-lt"/>
                        </a:rPr>
                        <a:t>During the school day</a:t>
                      </a: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600" b="0" i="0" u="none" strike="noStrike" cap="none" normalizeH="0" baseline="0" dirty="0" smtClean="0">
                        <a:ln>
                          <a:noFill/>
                        </a:ln>
                        <a:solidFill>
                          <a:srgbClr val="064584"/>
                        </a:solidFill>
                        <a:effectLst/>
                        <a:latin typeface="+mn-lt"/>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9/20/2009</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9/19/2010</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LEA</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737356">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1" i="0" u="none" strike="noStrike" cap="none" normalizeH="0" baseline="0" dirty="0" smtClean="0">
                          <a:ln>
                            <a:noFill/>
                          </a:ln>
                          <a:solidFill>
                            <a:srgbClr val="990033"/>
                          </a:solidFill>
                          <a:effectLst/>
                          <a:latin typeface="+mn-lt"/>
                        </a:rPr>
                        <a:t>*Improve skills with  calculating and managing time</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400" b="0" i="0" u="none" strike="noStrike" cap="none" normalizeH="0" baseline="0" dirty="0" smtClean="0">
                          <a:ln>
                            <a:noFill/>
                          </a:ln>
                          <a:solidFill>
                            <a:srgbClr val="064584"/>
                          </a:solidFill>
                          <a:effectLst/>
                          <a:latin typeface="+mn-lt"/>
                        </a:rPr>
                        <a:t>classroom, school, community</a:t>
                      </a:r>
                      <a:endParaRPr kumimoji="0" lang="en-US" sz="1600" b="0" i="0" u="none" strike="noStrike" cap="none" normalizeH="0" baseline="0" dirty="0" smtClean="0">
                        <a:ln>
                          <a:noFill/>
                        </a:ln>
                        <a:solidFill>
                          <a:srgbClr val="064584"/>
                        </a:solidFill>
                        <a:effectLst/>
                        <a:latin typeface="+mn-lt"/>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064584"/>
                          </a:solidFill>
                          <a:effectLst/>
                          <a:latin typeface="+mn-lt"/>
                        </a:rPr>
                        <a:t>During the school day</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9/20/2009</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6/1/2010</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LEA</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531616">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064584"/>
                          </a:solidFill>
                          <a:effectLst/>
                          <a:latin typeface="Arial" charset="0"/>
                        </a:rPr>
                        <a:t>Investigate waiver funding</a:t>
                      </a: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400" b="0" i="0" u="none" strike="noStrike" cap="none" normalizeH="0" baseline="0" dirty="0" smtClean="0">
                        <a:ln>
                          <a:noFill/>
                        </a:ln>
                        <a:solidFill>
                          <a:srgbClr val="064584"/>
                        </a:solidFill>
                        <a:effectLst/>
                        <a:latin typeface="Arial"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400" b="0" i="0" u="none" strike="noStrike" cap="none" normalizeH="0" baseline="0" dirty="0" smtClean="0">
                          <a:ln>
                            <a:noFill/>
                          </a:ln>
                          <a:solidFill>
                            <a:srgbClr val="064584"/>
                          </a:solidFill>
                          <a:effectLst/>
                          <a:latin typeface="Arial" charset="0"/>
                        </a:rPr>
                        <a:t>Home, school, community</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064584"/>
                          </a:solidFill>
                          <a:effectLst/>
                          <a:latin typeface="+mn-lt"/>
                        </a:rPr>
                        <a:t>During the school day</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9/20/2009</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rgbClr val="800000"/>
                          </a:solidFill>
                          <a:effectLst/>
                          <a:latin typeface="+mn-lt"/>
                        </a:rPr>
                        <a:t>6/1/2010</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600" b="0" i="0" u="none" strike="noStrike" cap="none" normalizeH="0" baseline="0" dirty="0" smtClean="0">
                          <a:ln>
                            <a:noFill/>
                          </a:ln>
                          <a:solidFill>
                            <a:srgbClr val="800000"/>
                          </a:solidFill>
                          <a:effectLst/>
                          <a:latin typeface="+mn-lt"/>
                        </a:rPr>
                        <a:t>MR coordinator, family; LEA support</a:t>
                      </a:r>
                      <a:endParaRPr kumimoji="0" lang="en-US" sz="1800" b="0" i="0" u="none" strike="noStrike" cap="none" normalizeH="0" baseline="0" dirty="0" smtClean="0">
                        <a:ln>
                          <a:noFill/>
                        </a:ln>
                        <a:solidFill>
                          <a:srgbClr val="800000"/>
                        </a:solidFill>
                        <a:effectLst/>
                        <a:latin typeface="+mn-lt"/>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52271" name="Slide Number Placeholder 5"/>
          <p:cNvSpPr txBox="1">
            <a:spLocks/>
          </p:cNvSpPr>
          <p:nvPr/>
        </p:nvSpPr>
        <p:spPr bwMode="auto">
          <a:xfrm rot="-1694168">
            <a:off x="4533900" y="4810125"/>
            <a:ext cx="4038600" cy="533400"/>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 Denotes  measurable annual goal</a:t>
            </a:r>
          </a:p>
        </p:txBody>
      </p:sp>
      <p:pic>
        <p:nvPicPr>
          <p:cNvPr id="52272"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7848600" y="152402"/>
            <a:ext cx="762000"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a:xfrm>
            <a:off x="8458392" y="6096008"/>
            <a:ext cx="533208" cy="304799"/>
          </a:xfrm>
        </p:spPr>
        <p:txBody>
          <a:bodyPr/>
          <a:lstStyle/>
          <a:p>
            <a:pPr>
              <a:defRPr/>
            </a:pPr>
            <a:fld id="{D9A95CF2-1F5E-4546-822F-59FA80C41790}" type="slidenum">
              <a:rPr lang="en-US" smtClean="0"/>
              <a:pPr>
                <a:defRPr/>
              </a:pPr>
              <a:t>52</a:t>
            </a:fld>
            <a:endParaRPr lang="en-US" dirty="0"/>
          </a:p>
        </p:txBody>
      </p:sp>
    </p:spTree>
    <p:extLst>
      <p:ext uri="{BB962C8B-B14F-4D97-AF65-F5344CB8AC3E}">
        <p14:creationId xmlns:p14="http://schemas.microsoft.com/office/powerpoint/2010/main" val="30408814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smtClean="0"/>
              <a:t>What Activities Do Your Students Do?</a:t>
            </a:r>
          </a:p>
        </p:txBody>
      </p:sp>
      <p:sp>
        <p:nvSpPr>
          <p:cNvPr id="55299" name="Content Placeholder 2"/>
          <p:cNvSpPr>
            <a:spLocks noGrp="1"/>
          </p:cNvSpPr>
          <p:nvPr>
            <p:ph idx="1"/>
          </p:nvPr>
        </p:nvSpPr>
        <p:spPr>
          <a:xfrm>
            <a:off x="152400" y="1219200"/>
            <a:ext cx="8763000" cy="5181600"/>
          </a:xfrm>
        </p:spPr>
        <p:txBody>
          <a:bodyPr/>
          <a:lstStyle/>
          <a:p>
            <a:r>
              <a:rPr lang="en-US" dirty="0" smtClean="0"/>
              <a:t>Post-Secondary Education?</a:t>
            </a:r>
          </a:p>
          <a:p>
            <a:endParaRPr lang="en-US" dirty="0" smtClean="0"/>
          </a:p>
          <a:p>
            <a:r>
              <a:rPr lang="en-US" dirty="0" smtClean="0"/>
              <a:t>Employment?</a:t>
            </a:r>
          </a:p>
          <a:p>
            <a:pPr marL="0" indent="0">
              <a:buNone/>
            </a:pPr>
            <a:endParaRPr lang="en-US" dirty="0" smtClean="0"/>
          </a:p>
          <a:p>
            <a:r>
              <a:rPr lang="en-US" dirty="0" smtClean="0"/>
              <a:t>Independent Living?</a:t>
            </a:r>
          </a:p>
          <a:p>
            <a:endParaRPr lang="en-US" dirty="0"/>
          </a:p>
          <a:p>
            <a:pPr marL="0" indent="0">
              <a:buNone/>
            </a:pPr>
            <a:r>
              <a:rPr lang="en-US" dirty="0" smtClean="0"/>
              <a:t>Consideration:</a:t>
            </a:r>
          </a:p>
          <a:p>
            <a:r>
              <a:rPr lang="en-US" sz="2800" dirty="0" smtClean="0">
                <a:solidFill>
                  <a:srgbClr val="C00000"/>
                </a:solidFill>
              </a:rPr>
              <a:t>Which </a:t>
            </a:r>
            <a:r>
              <a:rPr lang="en-US" sz="2800" dirty="0">
                <a:solidFill>
                  <a:srgbClr val="C00000"/>
                </a:solidFill>
              </a:rPr>
              <a:t>are available for all students? </a:t>
            </a:r>
            <a:endParaRPr lang="en-US" sz="2800" dirty="0" smtClean="0">
              <a:solidFill>
                <a:srgbClr val="C00000"/>
              </a:solidFill>
            </a:endParaRPr>
          </a:p>
          <a:p>
            <a:r>
              <a:rPr lang="en-US" sz="2800" dirty="0" smtClean="0">
                <a:solidFill>
                  <a:srgbClr val="C00000"/>
                </a:solidFill>
              </a:rPr>
              <a:t>Which are for special education only? </a:t>
            </a:r>
            <a:r>
              <a:rPr lang="en-US" dirty="0" smtClean="0"/>
              <a:t> </a:t>
            </a:r>
          </a:p>
        </p:txBody>
      </p:sp>
      <p:sp>
        <p:nvSpPr>
          <p:cNvPr id="2" name="Slide Number Placeholder 1"/>
          <p:cNvSpPr>
            <a:spLocks noGrp="1"/>
          </p:cNvSpPr>
          <p:nvPr>
            <p:ph type="sldNum" sz="quarter" idx="12"/>
          </p:nvPr>
        </p:nvSpPr>
        <p:spPr/>
        <p:txBody>
          <a:bodyPr/>
          <a:lstStyle/>
          <a:p>
            <a:pPr>
              <a:defRPr/>
            </a:pPr>
            <a:fld id="{1022CC1F-7164-4A92-BE0C-EA55C9C58F8C}" type="slidenum">
              <a:rPr lang="en-US" smtClean="0"/>
              <a:pPr>
                <a:defRPr/>
              </a:pPr>
              <a:t>53</a:t>
            </a:fld>
            <a:endParaRPr lang="en-US"/>
          </a:p>
        </p:txBody>
      </p:sp>
    </p:spTree>
    <p:extLst>
      <p:ext uri="{BB962C8B-B14F-4D97-AF65-F5344CB8AC3E}">
        <p14:creationId xmlns:p14="http://schemas.microsoft.com/office/powerpoint/2010/main" val="4243297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See Transition Services/Activities Worksheet</a:t>
            </a:r>
          </a:p>
          <a:p>
            <a:endParaRPr lang="en-US" dirty="0"/>
          </a:p>
          <a:p>
            <a:endParaRPr lang="en-US" dirty="0" smtClean="0"/>
          </a:p>
          <a:p>
            <a:r>
              <a:rPr lang="en-US" dirty="0" smtClean="0"/>
              <a:t>Are there other activities you may want to consider adding to your list?</a:t>
            </a:r>
            <a:endParaRPr lang="en-US" dirty="0"/>
          </a:p>
        </p:txBody>
      </p:sp>
      <p:sp>
        <p:nvSpPr>
          <p:cNvPr id="4" name="Slide Number Placeholder 3"/>
          <p:cNvSpPr>
            <a:spLocks noGrp="1"/>
          </p:cNvSpPr>
          <p:nvPr>
            <p:ph type="sldNum" sz="quarter" idx="12"/>
          </p:nvPr>
        </p:nvSpPr>
        <p:spPr/>
        <p:txBody>
          <a:bodyPr/>
          <a:lstStyle/>
          <a:p>
            <a:pPr>
              <a:defRPr/>
            </a:pPr>
            <a:fld id="{1022CC1F-7164-4A92-BE0C-EA55C9C58F8C}" type="slidenum">
              <a:rPr lang="en-US" smtClean="0"/>
              <a:pPr>
                <a:defRPr/>
              </a:pPr>
              <a:t>54</a:t>
            </a:fld>
            <a:endParaRPr lang="en-US"/>
          </a:p>
        </p:txBody>
      </p:sp>
    </p:spTree>
    <p:extLst>
      <p:ext uri="{BB962C8B-B14F-4D97-AF65-F5344CB8AC3E}">
        <p14:creationId xmlns:p14="http://schemas.microsoft.com/office/powerpoint/2010/main" val="36393371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685800" y="274638"/>
            <a:ext cx="8001000" cy="639762"/>
          </a:xfrm>
          <a:solidFill>
            <a:srgbClr val="FFFF66"/>
          </a:solidFill>
        </p:spPr>
        <p:txBody>
          <a:bodyPr/>
          <a:lstStyle/>
          <a:p>
            <a:r>
              <a:rPr lang="en-US" smtClean="0"/>
              <a:t>Reminders:  Services and Activities</a:t>
            </a:r>
          </a:p>
        </p:txBody>
      </p:sp>
      <p:sp>
        <p:nvSpPr>
          <p:cNvPr id="62467" name="Content Placeholder 2"/>
          <p:cNvSpPr>
            <a:spLocks noGrp="1"/>
          </p:cNvSpPr>
          <p:nvPr>
            <p:ph idx="1"/>
          </p:nvPr>
        </p:nvSpPr>
        <p:spPr>
          <a:xfrm>
            <a:off x="381000" y="1295408"/>
            <a:ext cx="8305800" cy="4830763"/>
          </a:xfrm>
        </p:spPr>
        <p:txBody>
          <a:bodyPr/>
          <a:lstStyle/>
          <a:p>
            <a:r>
              <a:rPr lang="en-US" sz="3000" dirty="0" smtClean="0"/>
              <a:t>Keep the “I” in Individual</a:t>
            </a:r>
          </a:p>
          <a:p>
            <a:r>
              <a:rPr lang="en-US" sz="3000" dirty="0" smtClean="0"/>
              <a:t>Address Independent Living</a:t>
            </a:r>
          </a:p>
          <a:p>
            <a:r>
              <a:rPr lang="en-US" sz="3000" dirty="0" smtClean="0"/>
              <a:t>May be community-based </a:t>
            </a:r>
          </a:p>
          <a:p>
            <a:r>
              <a:rPr lang="en-US" sz="3000" dirty="0" smtClean="0"/>
              <a:t>Grid should change over time</a:t>
            </a:r>
          </a:p>
          <a:p>
            <a:r>
              <a:rPr lang="en-US" sz="3000" dirty="0" smtClean="0"/>
              <a:t>Clarify persons responsible:  If student and parent need to complete an activity, HOW will the LEA support them?</a:t>
            </a:r>
          </a:p>
          <a:p>
            <a:r>
              <a:rPr lang="en-US" sz="3000" dirty="0" smtClean="0"/>
              <a:t>Clarify time:  Not “as needed”</a:t>
            </a:r>
          </a:p>
          <a:p>
            <a:r>
              <a:rPr lang="en-US" sz="3000" dirty="0" smtClean="0"/>
              <a:t>1:1 correspondence:  Needs- Grid –Measurable Annual Goals </a:t>
            </a:r>
          </a:p>
        </p:txBody>
      </p:sp>
      <p:sp>
        <p:nvSpPr>
          <p:cNvPr id="62468" name="Slide Number Placeholder 3"/>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AA596A-42E9-4E60-8165-3A9CB1774A34}" type="slidenum">
              <a:rPr lang="en-US" smtClean="0"/>
              <a:pPr eaLnBrk="1" hangingPunct="1"/>
              <a:t>55</a:t>
            </a:fld>
            <a:endParaRPr lang="en-US" smtClean="0"/>
          </a:p>
        </p:txBody>
      </p:sp>
    </p:spTree>
    <p:extLst>
      <p:ext uri="{BB962C8B-B14F-4D97-AF65-F5344CB8AC3E}">
        <p14:creationId xmlns:p14="http://schemas.microsoft.com/office/powerpoint/2010/main" val="35221610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838200" y="274638"/>
            <a:ext cx="7848600" cy="563562"/>
          </a:xfrm>
        </p:spPr>
        <p:txBody>
          <a:bodyPr/>
          <a:lstStyle/>
          <a:p>
            <a:pPr eaLnBrk="1" hangingPunct="1"/>
            <a:r>
              <a:rPr lang="en-US" smtClean="0"/>
              <a:t>The Big Picture:  Guiding Questions</a:t>
            </a:r>
          </a:p>
        </p:txBody>
      </p:sp>
      <p:sp>
        <p:nvSpPr>
          <p:cNvPr id="1028" name="Content Placeholder 2"/>
          <p:cNvSpPr>
            <a:spLocks noGrp="1"/>
          </p:cNvSpPr>
          <p:nvPr>
            <p:ph idx="1"/>
          </p:nvPr>
        </p:nvSpPr>
        <p:spPr>
          <a:xfrm>
            <a:off x="685800" y="1524008"/>
            <a:ext cx="6629400" cy="4525963"/>
          </a:xfrm>
        </p:spPr>
        <p:txBody>
          <a:bodyPr/>
          <a:lstStyle/>
          <a:p>
            <a:pPr eaLnBrk="1" hangingPunct="1">
              <a:buFontTx/>
              <a:buNone/>
            </a:pPr>
            <a:r>
              <a:rPr lang="en-US" smtClean="0"/>
              <a:t>Ask yourself: </a:t>
            </a:r>
          </a:p>
          <a:p>
            <a:pPr lvl="1" eaLnBrk="1" hangingPunct="1"/>
            <a:r>
              <a:rPr lang="en-US" sz="3200" smtClean="0"/>
              <a:t>“What is it that we are actually doing to support this student? </a:t>
            </a:r>
          </a:p>
          <a:p>
            <a:pPr lvl="1" eaLnBrk="1" hangingPunct="1"/>
            <a:r>
              <a:rPr lang="en-US" sz="3200" smtClean="0"/>
              <a:t>Is it meaningful?</a:t>
            </a:r>
          </a:p>
          <a:p>
            <a:pPr lvl="1" eaLnBrk="1" hangingPunct="1"/>
            <a:r>
              <a:rPr lang="en-US" sz="3200" smtClean="0"/>
              <a:t>Will it really help the student to achieve his/her post-secondary goals?</a:t>
            </a:r>
            <a:endParaRPr lang="en-US" smtClean="0"/>
          </a:p>
        </p:txBody>
      </p:sp>
      <p:sp>
        <p:nvSpPr>
          <p:cNvPr id="1029" name="Slide Number Placeholder 3"/>
          <p:cNvSpPr>
            <a:spLocks noGrp="1"/>
          </p:cNvSpPr>
          <p:nvPr>
            <p:ph type="sldNum" sz="quarter" idx="12"/>
          </p:nvPr>
        </p:nvSpPr>
        <p:spPr>
          <a:xfrm>
            <a:off x="82296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74FF70-55FD-4410-B629-AFFD30E87A6E}" type="slidenum">
              <a:rPr lang="en-US" smtClean="0"/>
              <a:pPr eaLnBrk="1" hangingPunct="1"/>
              <a:t>56</a:t>
            </a:fld>
            <a:endParaRPr lang="en-US" smtClean="0"/>
          </a:p>
        </p:txBody>
      </p:sp>
      <p:graphicFrame>
        <p:nvGraphicFramePr>
          <p:cNvPr id="1026" name="Object 8"/>
          <p:cNvGraphicFramePr>
            <a:graphicFrameLocks noChangeAspect="1"/>
          </p:cNvGraphicFramePr>
          <p:nvPr/>
        </p:nvGraphicFramePr>
        <p:xfrm flipH="1">
          <a:off x="7513637" y="3048000"/>
          <a:ext cx="944563" cy="2362200"/>
        </p:xfrm>
        <a:graphic>
          <a:graphicData uri="http://schemas.openxmlformats.org/presentationml/2006/ole">
            <mc:AlternateContent xmlns:mc="http://schemas.openxmlformats.org/markup-compatibility/2006">
              <mc:Choice xmlns:v="urn:schemas-microsoft-com:vml" Requires="v">
                <p:oleObj spid="_x0000_s2079" r:id="rId4" imgW="1866900" imgH="4013200" progId="">
                  <p:embed/>
                </p:oleObj>
              </mc:Choice>
              <mc:Fallback>
                <p:oleObj r:id="rId4" imgW="1866900" imgH="40132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513637" y="3048000"/>
                        <a:ext cx="944563" cy="236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119249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Trainings</a:t>
            </a:r>
            <a:endParaRPr lang="en-US" dirty="0"/>
          </a:p>
        </p:txBody>
      </p:sp>
      <p:sp>
        <p:nvSpPr>
          <p:cNvPr id="3" name="Content Placeholder 2"/>
          <p:cNvSpPr>
            <a:spLocks noGrp="1"/>
          </p:cNvSpPr>
          <p:nvPr>
            <p:ph idx="1"/>
          </p:nvPr>
        </p:nvSpPr>
        <p:spPr>
          <a:xfrm>
            <a:off x="304800" y="1371608"/>
            <a:ext cx="8534400" cy="4754563"/>
          </a:xfrm>
        </p:spPr>
        <p:txBody>
          <a:bodyPr/>
          <a:lstStyle/>
          <a:p>
            <a:pPr marL="0" indent="0">
              <a:buNone/>
            </a:pPr>
            <a:endParaRPr lang="en-US" dirty="0" smtClean="0"/>
          </a:p>
          <a:p>
            <a:r>
              <a:rPr lang="en-US" dirty="0"/>
              <a:t>Step 5</a:t>
            </a:r>
            <a:r>
              <a:rPr lang="en-US" dirty="0" smtClean="0"/>
              <a:t>:  Measurable Annual Goals</a:t>
            </a:r>
            <a:endParaRPr lang="en-US" dirty="0"/>
          </a:p>
          <a:p>
            <a:r>
              <a:rPr lang="en-US" dirty="0"/>
              <a:t>Step </a:t>
            </a:r>
            <a:r>
              <a:rPr lang="en-US" dirty="0" smtClean="0"/>
              <a:t>6:  Progress Monitoring</a:t>
            </a:r>
          </a:p>
          <a:p>
            <a:pPr marL="0" indent="0">
              <a:buNone/>
            </a:pPr>
            <a:r>
              <a:rPr lang="en-US" dirty="0" smtClean="0"/>
              <a:t>	Training </a:t>
            </a:r>
            <a:r>
              <a:rPr lang="en-US"/>
              <a:t>Date(s</a:t>
            </a:r>
            <a:r>
              <a:rPr lang="en-US" smtClean="0"/>
              <a:t>):</a:t>
            </a:r>
          </a:p>
          <a:p>
            <a:pPr marL="0" indent="0">
              <a:buNone/>
            </a:pPr>
            <a:endParaRPr lang="en-US" dirty="0" smtClean="0"/>
          </a:p>
          <a:p>
            <a:r>
              <a:rPr lang="en-US" dirty="0" smtClean="0"/>
              <a:t>1:1 Review Post Training Reviews</a:t>
            </a:r>
            <a:endParaRPr lang="en-US" dirty="0"/>
          </a:p>
          <a:p>
            <a:pPr marL="0" indent="0">
              <a:buNone/>
            </a:pPr>
            <a:r>
              <a:rPr lang="en-US" dirty="0"/>
              <a:t>	</a:t>
            </a:r>
            <a:r>
              <a:rPr lang="en-US" dirty="0" smtClean="0"/>
              <a:t>Training </a:t>
            </a:r>
            <a:r>
              <a:rPr lang="en-US" dirty="0"/>
              <a:t>Date(s):</a:t>
            </a:r>
          </a:p>
          <a:p>
            <a:pPr lvl="1"/>
            <a:endParaRPr lang="en-US" dirty="0"/>
          </a:p>
          <a:p>
            <a:endParaRPr lang="en-US" dirty="0"/>
          </a:p>
        </p:txBody>
      </p:sp>
      <p:sp>
        <p:nvSpPr>
          <p:cNvPr id="4" name="Slide Number Placeholder 5"/>
          <p:cNvSpPr txBox="1">
            <a:spLocks/>
          </p:cNvSpPr>
          <p:nvPr/>
        </p:nvSpPr>
        <p:spPr bwMode="auto">
          <a:xfrm>
            <a:off x="82296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70A4E06-094E-4F49-A47F-7BF684BD0424}" type="slidenum">
              <a:rPr lang="en-US" sz="1400"/>
              <a:pPr eaLnBrk="1" hangingPunct="1"/>
              <a:t>57</a:t>
            </a:fld>
            <a:endParaRPr lang="en-US" dirty="0"/>
          </a:p>
        </p:txBody>
      </p:sp>
    </p:spTree>
    <p:extLst>
      <p:ext uri="{BB962C8B-B14F-4D97-AF65-F5344CB8AC3E}">
        <p14:creationId xmlns:p14="http://schemas.microsoft.com/office/powerpoint/2010/main" val="159134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3" descr="ROADMAP FINAL - WOR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Down Arrow 2"/>
          <p:cNvSpPr/>
          <p:nvPr/>
        </p:nvSpPr>
        <p:spPr>
          <a:xfrm rot="1225864">
            <a:off x="8504241" y="4702177"/>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777035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4876800" y="838200"/>
            <a:ext cx="3733800" cy="4191000"/>
          </a:xfrm>
        </p:spPr>
        <p:txBody>
          <a:bodyPr/>
          <a:lstStyle/>
          <a:p>
            <a:pPr indent="-1588" algn="ctr" eaLnBrk="1" hangingPunct="1">
              <a:lnSpc>
                <a:spcPct val="120000"/>
              </a:lnSpc>
              <a:buClr>
                <a:schemeClr val="tx1"/>
              </a:buClr>
              <a:buFont typeface="Wingdings" pitchFamily="2" charset="2"/>
              <a:buNone/>
              <a:defRPr/>
            </a:pPr>
            <a:r>
              <a:rPr lang="en-US" sz="4400" dirty="0" smtClean="0"/>
              <a:t>Establish Transition Team Partnerships</a:t>
            </a:r>
          </a:p>
          <a:p>
            <a:pPr eaLnBrk="1" hangingPunct="1">
              <a:buFont typeface="Wingdings" pitchFamily="2" charset="2"/>
              <a:buNone/>
              <a:defRPr/>
            </a:pPr>
            <a:endParaRPr lang="en-US" sz="4400" dirty="0" smtClean="0"/>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55D504-C6D0-40A4-B9D8-9672D4D091CA}" type="slidenum">
              <a:rPr lang="en-US" smtClean="0"/>
              <a:pPr eaLnBrk="1" hangingPunct="1"/>
              <a:t>7</a:t>
            </a:fld>
            <a:endParaRPr lang="en-US" smtClean="0"/>
          </a:p>
        </p:txBody>
      </p:sp>
      <p:sp>
        <p:nvSpPr>
          <p:cNvPr id="4" name="Right Arrow 3"/>
          <p:cNvSpPr/>
          <p:nvPr/>
        </p:nvSpPr>
        <p:spPr>
          <a:xfrm>
            <a:off x="0" y="12192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Three:</a:t>
            </a:r>
            <a:endParaRPr lang="en-US" sz="5400" b="1" dirty="0">
              <a:solidFill>
                <a:schemeClr val="bg1"/>
              </a:solidFill>
            </a:endParaRPr>
          </a:p>
        </p:txBody>
      </p:sp>
      <p:pic>
        <p:nvPicPr>
          <p:cNvPr id="8197" name="Picture 5" descr="C:\Documents and Settings\rnilles\Local Settings\Temporary Internet Files\Content.IE5\CNVWJWHT\MCBD1997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1" y="4038600"/>
            <a:ext cx="3538539"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itle 5"/>
          <p:cNvSpPr>
            <a:spLocks noGrp="1"/>
          </p:cNvSpPr>
          <p:nvPr>
            <p:ph type="title"/>
          </p:nvPr>
        </p:nvSpPr>
        <p:spPr>
          <a:xfrm>
            <a:off x="544512" y="304800"/>
            <a:ext cx="8218488" cy="609600"/>
          </a:xfrm>
        </p:spPr>
        <p:txBody>
          <a:bodyPr/>
          <a:lstStyle/>
          <a:p>
            <a:r>
              <a:rPr lang="en-US" dirty="0" smtClean="0">
                <a:solidFill>
                  <a:srgbClr val="000099"/>
                </a:solidFill>
              </a:rPr>
              <a:t>Teaming:  Essential to Transition</a:t>
            </a:r>
          </a:p>
        </p:txBody>
      </p:sp>
      <p:sp>
        <p:nvSpPr>
          <p:cNvPr id="202755" name="Content Placeholder 2"/>
          <p:cNvSpPr>
            <a:spLocks noGrp="1"/>
          </p:cNvSpPr>
          <p:nvPr>
            <p:ph idx="1"/>
          </p:nvPr>
        </p:nvSpPr>
        <p:spPr>
          <a:xfrm>
            <a:off x="304800" y="1219200"/>
            <a:ext cx="8458200" cy="5029200"/>
          </a:xfrm>
        </p:spPr>
        <p:txBody>
          <a:bodyPr/>
          <a:lstStyle/>
          <a:p>
            <a:r>
              <a:rPr lang="en-US" dirty="0" smtClean="0"/>
              <a:t>Interagency collaboration is needed to ensure a “seamless” transition to post-school goals.</a:t>
            </a:r>
          </a:p>
          <a:p>
            <a:r>
              <a:rPr lang="en-US" dirty="0" smtClean="0"/>
              <a:t>Each team member brings unique insight and expertise to the table.</a:t>
            </a:r>
          </a:p>
          <a:p>
            <a:r>
              <a:rPr lang="en-US" dirty="0" smtClean="0"/>
              <a:t>Team, including student and parents, considers needs, interests and preferences of the student.</a:t>
            </a:r>
          </a:p>
          <a:p>
            <a:r>
              <a:rPr lang="en-US" dirty="0" smtClean="0"/>
              <a:t>Team determines </a:t>
            </a:r>
            <a:r>
              <a:rPr lang="en-US" b="1" i="1" dirty="0" smtClean="0">
                <a:solidFill>
                  <a:srgbClr val="000099"/>
                </a:solidFill>
              </a:rPr>
              <a:t>how</a:t>
            </a:r>
            <a:r>
              <a:rPr lang="en-US" dirty="0" smtClean="0"/>
              <a:t> to support the journey to the post-school goals.</a:t>
            </a:r>
          </a:p>
          <a:p>
            <a:r>
              <a:rPr lang="en-US" dirty="0" smtClean="0"/>
              <a:t>Team works together to plan services that lead to successful post-school goals.</a:t>
            </a:r>
          </a:p>
          <a:p>
            <a:pPr>
              <a:buFont typeface="Wingdings" pitchFamily="2" charset="2"/>
              <a:buNone/>
            </a:pPr>
            <a:endParaRPr lang="en-US" dirty="0" smtClean="0"/>
          </a:p>
        </p:txBody>
      </p:sp>
      <p:sp>
        <p:nvSpPr>
          <p:cNvPr id="202756" name="Rectangle 3"/>
          <p:cNvSpPr>
            <a:spLocks noChangeArrowheads="1"/>
          </p:cNvSpPr>
          <p:nvPr/>
        </p:nvSpPr>
        <p:spPr bwMode="auto">
          <a:xfrm>
            <a:off x="8229600" y="6335486"/>
            <a:ext cx="312884"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4" rIns="91429" bIns="45714">
            <a:spAutoFit/>
          </a:bodyPr>
          <a:lstStyle/>
          <a:p>
            <a:fld id="{2CD3DBF3-94FC-4B56-96DA-C2EB2CB91BAA}" type="slidenum">
              <a:rPr lang="en-US" b="0"/>
              <a:pPr/>
              <a:t>8</a:t>
            </a:fld>
            <a:endParaRPr lang="en-US" dirty="0"/>
          </a:p>
        </p:txBody>
      </p:sp>
    </p:spTree>
    <p:extLst>
      <p:ext uri="{BB962C8B-B14F-4D97-AF65-F5344CB8AC3E}">
        <p14:creationId xmlns:p14="http://schemas.microsoft.com/office/powerpoint/2010/main" val="2639147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Local Transition Coordinating Councils (TCC)</a:t>
            </a:r>
            <a:endParaRPr lang="en-US" sz="3200" dirty="0"/>
          </a:p>
        </p:txBody>
      </p:sp>
      <p:sp>
        <p:nvSpPr>
          <p:cNvPr id="3" name="Content Placeholder 2"/>
          <p:cNvSpPr>
            <a:spLocks noGrp="1"/>
          </p:cNvSpPr>
          <p:nvPr>
            <p:ph idx="1"/>
          </p:nvPr>
        </p:nvSpPr>
        <p:spPr>
          <a:xfrm>
            <a:off x="304800" y="1143000"/>
            <a:ext cx="8382000" cy="5257800"/>
          </a:xfrm>
        </p:spPr>
        <p:txBody>
          <a:bodyPr/>
          <a:lstStyle/>
          <a:p>
            <a:pPr>
              <a:spcBef>
                <a:spcPts val="1800"/>
              </a:spcBef>
            </a:pPr>
            <a:r>
              <a:rPr lang="en-US" sz="2800" dirty="0"/>
              <a:t>A great resource for </a:t>
            </a:r>
            <a:r>
              <a:rPr lang="en-US" sz="2800" dirty="0" smtClean="0"/>
              <a:t>learning about your local agencies and building </a:t>
            </a:r>
            <a:r>
              <a:rPr lang="en-US" sz="2800" dirty="0"/>
              <a:t>transition partnerships!</a:t>
            </a:r>
            <a:endParaRPr lang="en-US" sz="2800" dirty="0" smtClean="0"/>
          </a:p>
          <a:p>
            <a:pPr>
              <a:spcBef>
                <a:spcPts val="600"/>
              </a:spcBef>
            </a:pPr>
            <a:r>
              <a:rPr lang="en-US" sz="2800" dirty="0" smtClean="0"/>
              <a:t>Primary Purpose:</a:t>
            </a:r>
          </a:p>
          <a:p>
            <a:pPr lvl="1">
              <a:spcBef>
                <a:spcPts val="600"/>
              </a:spcBef>
            </a:pPr>
            <a:r>
              <a:rPr lang="en-US" sz="2400" dirty="0" smtClean="0"/>
              <a:t>To </a:t>
            </a:r>
            <a:r>
              <a:rPr lang="en-US" sz="2400" dirty="0"/>
              <a:t>coordinate communication between local adult service providers, educators, parents and community business leaders in order to share information and develop collaborative working relationships to support the transition need of high school students with disabilities and their families, who are seeking post-secondary training or education, employment opportunities and independent access to community resources. </a:t>
            </a:r>
            <a:endParaRPr lang="en-US" sz="2400" dirty="0" smtClean="0"/>
          </a:p>
          <a:p>
            <a:pPr>
              <a:spcBef>
                <a:spcPts val="600"/>
              </a:spcBef>
            </a:pPr>
            <a:r>
              <a:rPr lang="en-US" sz="2800" dirty="0" smtClean="0"/>
              <a:t>Who in your district attends TCC meetings?</a:t>
            </a:r>
            <a:endParaRPr lang="en-US" dirty="0" smtClean="0"/>
          </a:p>
          <a:p>
            <a:pPr marL="0" indent="0" algn="ctr">
              <a:spcBef>
                <a:spcPts val="1800"/>
              </a:spcBef>
              <a:buNone/>
            </a:pPr>
            <a:endParaRPr lang="en-US" sz="3000" i="1" dirty="0"/>
          </a:p>
          <a:p>
            <a:endParaRPr lang="en-US" dirty="0"/>
          </a:p>
        </p:txBody>
      </p:sp>
      <p:sp>
        <p:nvSpPr>
          <p:cNvPr id="4" name="Slide Number Placeholder 3"/>
          <p:cNvSpPr>
            <a:spLocks noGrp="1"/>
          </p:cNvSpPr>
          <p:nvPr>
            <p:ph type="sldNum" sz="quarter" idx="12"/>
          </p:nvPr>
        </p:nvSpPr>
        <p:spPr>
          <a:xfrm>
            <a:off x="8077200" y="6172200"/>
            <a:ext cx="762000" cy="476250"/>
          </a:xfrm>
        </p:spPr>
        <p:txBody>
          <a:bodyPr/>
          <a:lstStyle/>
          <a:p>
            <a:pPr>
              <a:defRPr/>
            </a:pPr>
            <a:fld id="{1022CC1F-7164-4A92-BE0C-EA55C9C58F8C}" type="slidenum">
              <a:rPr lang="en-US" smtClean="0">
                <a:solidFill>
                  <a:srgbClr val="000000"/>
                </a:solidFill>
              </a:rPr>
              <a:pPr>
                <a:defRPr/>
              </a:pPr>
              <a:t>9</a:t>
            </a:fld>
            <a:endParaRPr lang="en-US">
              <a:solidFill>
                <a:srgbClr val="000000"/>
              </a:solidFill>
            </a:endParaRPr>
          </a:p>
        </p:txBody>
      </p:sp>
    </p:spTree>
    <p:extLst>
      <p:ext uri="{BB962C8B-B14F-4D97-AF65-F5344CB8AC3E}">
        <p14:creationId xmlns:p14="http://schemas.microsoft.com/office/powerpoint/2010/main" val="209664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GUID" val="e5764dbf-29a2-4dca-bdbe-38b3483b2d52"/>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944521BB24DB4FAD2EB89BE9A32BA3" ma:contentTypeVersion="0" ma:contentTypeDescription="Create a new document." ma:contentTypeScope="" ma:versionID="68ba68e3e388a902b48bd8d6a23ab6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EC07ECA-25DB-4CC8-8824-B301468ECA0F}">
  <ds:schemaRefs>
    <ds:schemaRef ds:uri="http://schemas.microsoft.com/sharepoint/v3/contenttype/forms"/>
  </ds:schemaRefs>
</ds:datastoreItem>
</file>

<file path=customXml/itemProps2.xml><?xml version="1.0" encoding="utf-8"?>
<ds:datastoreItem xmlns:ds="http://schemas.openxmlformats.org/officeDocument/2006/customXml" ds:itemID="{57C363A2-C6B2-4757-AE1C-AD137FBD4C1E}">
  <ds:schemaRefs>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http://purl.org/dc/elements/1.1/"/>
    <ds:schemaRef ds:uri="http://purl.org/dc/terms/"/>
    <ds:schemaRef ds:uri="http://purl.org/dc/dcmitype/"/>
  </ds:schemaRefs>
</ds:datastoreItem>
</file>

<file path=customXml/itemProps3.xml><?xml version="1.0" encoding="utf-8"?>
<ds:datastoreItem xmlns:ds="http://schemas.openxmlformats.org/officeDocument/2006/customXml" ds:itemID="{DAEA7EAD-3076-4739-B32A-2C0C8A3D4C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10814</TotalTime>
  <Words>5625</Words>
  <Application>Microsoft Office PowerPoint</Application>
  <PresentationFormat>Letter Paper (8.5x11 in)</PresentationFormat>
  <Paragraphs>961</Paragraphs>
  <Slides>57</Slides>
  <Notes>47</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57</vt:i4>
      </vt:variant>
    </vt:vector>
  </HeadingPairs>
  <TitlesOfParts>
    <vt:vector size="58" baseType="lpstr">
      <vt:lpstr>Default Design</vt:lpstr>
      <vt:lpstr>Indicator 13 Cohort 4 Training</vt:lpstr>
      <vt:lpstr>Remember Caroline</vt:lpstr>
      <vt:lpstr>Meet Shawna</vt:lpstr>
      <vt:lpstr>Today’s Objectives</vt:lpstr>
      <vt:lpstr>A Process for Addressing Transition </vt:lpstr>
      <vt:lpstr>PowerPoint Presentation</vt:lpstr>
      <vt:lpstr>PowerPoint Presentation</vt:lpstr>
      <vt:lpstr>Teaming:  Essential to Transition</vt:lpstr>
      <vt:lpstr>Local Transition Coordinating Councils (TCC)</vt:lpstr>
      <vt:lpstr>Examples of Agencies</vt:lpstr>
      <vt:lpstr>Other Agencies Supporting  Youth and Adults with Disabilities</vt:lpstr>
      <vt:lpstr>PowerPoint Presentation</vt:lpstr>
      <vt:lpstr> IEP Team Participants for Transition Planning  </vt:lpstr>
      <vt:lpstr>Invitation to the IEP Meeting</vt:lpstr>
      <vt:lpstr>PowerPoint Presentation</vt:lpstr>
      <vt:lpstr>When to Invite Agency to IEP Meeting</vt:lpstr>
      <vt:lpstr>Ind. 13 Checklist Question 2.A </vt:lpstr>
      <vt:lpstr>Caroline’s Team:  Example</vt:lpstr>
      <vt:lpstr>Shawna’s Team:  Example</vt:lpstr>
      <vt:lpstr>Partnerships with Parents</vt:lpstr>
      <vt:lpstr>Parents Are Essential to the Team</vt:lpstr>
      <vt:lpstr>Helping Parents Manage Transition </vt:lpstr>
      <vt:lpstr>Transition Health Care Checklist</vt:lpstr>
      <vt:lpstr> Your Turn…. </vt:lpstr>
      <vt:lpstr>Word of Caution!</vt:lpstr>
      <vt:lpstr>Documenting Role of Agency or Other Partners</vt:lpstr>
      <vt:lpstr>PowerPoint Presentation</vt:lpstr>
      <vt:lpstr>PowerPoint Presentation</vt:lpstr>
      <vt:lpstr>Keeping  in mind the intent of Secondary Transition:</vt:lpstr>
      <vt:lpstr>Secondary Transition and the Grid </vt:lpstr>
      <vt:lpstr>What are Courses of Study?</vt:lpstr>
      <vt:lpstr>Listing Courses of Study</vt:lpstr>
      <vt:lpstr> What are Transition Services / Activities?</vt:lpstr>
      <vt:lpstr>PowerPoint Presentation</vt:lpstr>
      <vt:lpstr>Post-Secondary Education/ Training:  Examples of Activities</vt:lpstr>
      <vt:lpstr>Employment:  Examples of Activities</vt:lpstr>
      <vt:lpstr>Independent Living: Examples of Activities </vt:lpstr>
      <vt:lpstr>So What Do I Put in the Grid?</vt:lpstr>
      <vt:lpstr>Listing Transition Services and Activities</vt:lpstr>
      <vt:lpstr>Listing Services and Activities in the Grid </vt:lpstr>
      <vt:lpstr>Alignment:  Present Ed Levels to Goals </vt:lpstr>
      <vt:lpstr>Example Grid → Post-Secondary Education:  Caroline</vt:lpstr>
      <vt:lpstr>Example Grid → Employment:  Caroline</vt:lpstr>
      <vt:lpstr>Example Grid – Independent Living:  Caroline</vt:lpstr>
      <vt:lpstr>PowerPoint Presentation</vt:lpstr>
      <vt:lpstr>High Quality Services and Activities</vt:lpstr>
      <vt:lpstr>More About Career Exploration</vt:lpstr>
      <vt:lpstr>Services and Activities in the General Curriculum</vt:lpstr>
      <vt:lpstr>Continuum of Instruction:  Multiple Settings</vt:lpstr>
      <vt:lpstr>Example Service / Activity : Shawna</vt:lpstr>
      <vt:lpstr>Example Service / Activity: Shawna </vt:lpstr>
      <vt:lpstr>Example Service / Activity: Shawna</vt:lpstr>
      <vt:lpstr>What Activities Do Your Students Do?</vt:lpstr>
      <vt:lpstr>PowerPoint Presentation</vt:lpstr>
      <vt:lpstr>Reminders:  Services and Activities</vt:lpstr>
      <vt:lpstr>The Big Picture:  Guiding Questions</vt:lpstr>
      <vt:lpstr>Next Trainings</vt:lpstr>
    </vt:vector>
  </TitlesOfParts>
  <Company>PaTTAN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bgilligan</dc:creator>
  <cp:lastModifiedBy>Michael Stoehr</cp:lastModifiedBy>
  <cp:revision>2564</cp:revision>
  <cp:lastPrinted>2012-09-25T16:14:59Z</cp:lastPrinted>
  <dcterms:created xsi:type="dcterms:W3CDTF">2009-01-26T15:47:50Z</dcterms:created>
  <dcterms:modified xsi:type="dcterms:W3CDTF">2012-09-25T20:12:54Z</dcterms:modified>
</cp:coreProperties>
</file>